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sldIdLst>
    <p:sldId id="259" r:id="rId2"/>
    <p:sldId id="297" r:id="rId3"/>
    <p:sldId id="260" r:id="rId4"/>
    <p:sldId id="262" r:id="rId5"/>
    <p:sldId id="261" r:id="rId6"/>
    <p:sldId id="263" r:id="rId7"/>
    <p:sldId id="264" r:id="rId8"/>
    <p:sldId id="265" r:id="rId9"/>
    <p:sldId id="267" r:id="rId10"/>
    <p:sldId id="273" r:id="rId11"/>
    <p:sldId id="266" r:id="rId12"/>
    <p:sldId id="271" r:id="rId13"/>
    <p:sldId id="272" r:id="rId14"/>
    <p:sldId id="299" r:id="rId15"/>
    <p:sldId id="294" r:id="rId16"/>
    <p:sldId id="292" r:id="rId17"/>
    <p:sldId id="301" r:id="rId18"/>
    <p:sldId id="300" r:id="rId19"/>
    <p:sldId id="283" r:id="rId20"/>
    <p:sldId id="275" r:id="rId21"/>
    <p:sldId id="276" r:id="rId22"/>
    <p:sldId id="277" r:id="rId23"/>
    <p:sldId id="281" r:id="rId24"/>
    <p:sldId id="278" r:id="rId25"/>
    <p:sldId id="280" r:id="rId26"/>
    <p:sldId id="279" r:id="rId27"/>
    <p:sldId id="282" r:id="rId28"/>
    <p:sldId id="284" r:id="rId29"/>
    <p:sldId id="285" r:id="rId30"/>
    <p:sldId id="286" r:id="rId31"/>
    <p:sldId id="287" r:id="rId32"/>
    <p:sldId id="302" r:id="rId33"/>
    <p:sldId id="304" r:id="rId34"/>
    <p:sldId id="268" r:id="rId35"/>
    <p:sldId id="288" r:id="rId36"/>
    <p:sldId id="289" r:id="rId37"/>
    <p:sldId id="290" r:id="rId38"/>
    <p:sldId id="291" r:id="rId39"/>
    <p:sldId id="293" r:id="rId40"/>
    <p:sldId id="269" r:id="rId41"/>
    <p:sldId id="303" r:id="rId42"/>
    <p:sldId id="27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115" d="100"/>
          <a:sy n="115" d="100"/>
        </p:scale>
        <p:origin x="4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79EA4A-17DA-40AC-8872-23E9D45EF159}" type="doc">
      <dgm:prSet loTypeId="urn:microsoft.com/office/officeart/2005/8/layout/hChevron3" loCatId="process" qsTypeId="urn:microsoft.com/office/officeart/2005/8/quickstyle/simple1" qsCatId="simple" csTypeId="urn:microsoft.com/office/officeart/2005/8/colors/colorful5" csCatId="colorful"/>
      <dgm:spPr/>
      <dgm:t>
        <a:bodyPr/>
        <a:lstStyle/>
        <a:p>
          <a:endParaRPr lang="en-US"/>
        </a:p>
      </dgm:t>
    </dgm:pt>
    <dgm:pt modelId="{E0B92ACB-4462-4D5A-8822-E90F547EB391}">
      <dgm:prSet/>
      <dgm:spPr/>
      <dgm:t>
        <a:bodyPr/>
        <a:lstStyle/>
        <a:p>
          <a:r>
            <a:rPr lang="en-US" dirty="0"/>
            <a:t>Our project focuses on detecting and preventing fraudulent actions within the Medicare system through the use of advanced data processing and analytical tools. </a:t>
          </a:r>
        </a:p>
      </dgm:t>
    </dgm:pt>
    <dgm:pt modelId="{C9E90A6E-E98D-440C-B026-FEEF4230C585}" type="parTrans" cxnId="{DC825E51-2A06-4D35-8671-D10E708AA831}">
      <dgm:prSet/>
      <dgm:spPr/>
      <dgm:t>
        <a:bodyPr/>
        <a:lstStyle/>
        <a:p>
          <a:endParaRPr lang="en-US"/>
        </a:p>
      </dgm:t>
    </dgm:pt>
    <dgm:pt modelId="{B4B9A630-3248-4455-87CF-42C2AB4703E4}" type="sibTrans" cxnId="{DC825E51-2A06-4D35-8671-D10E708AA831}">
      <dgm:prSet/>
      <dgm:spPr/>
      <dgm:t>
        <a:bodyPr/>
        <a:lstStyle/>
        <a:p>
          <a:endParaRPr lang="en-US"/>
        </a:p>
      </dgm:t>
    </dgm:pt>
    <dgm:pt modelId="{C616B887-859A-40AD-AD7C-5E1E7629450A}">
      <dgm:prSet/>
      <dgm:spPr/>
      <dgm:t>
        <a:bodyPr/>
        <a:lstStyle/>
        <a:p>
          <a:r>
            <a:rPr lang="en-US"/>
            <a:t>The goal of our project is to improve the effectiveness and effectiveness of the Medicare system by finding trends and abnormalities in data.</a:t>
          </a:r>
        </a:p>
      </dgm:t>
    </dgm:pt>
    <dgm:pt modelId="{F9C03255-DCB8-44A2-B958-4C2EBA455DCB}" type="parTrans" cxnId="{CF8EFEF1-85E1-43DC-9B9F-4CF0DF00CC78}">
      <dgm:prSet/>
      <dgm:spPr/>
      <dgm:t>
        <a:bodyPr/>
        <a:lstStyle/>
        <a:p>
          <a:endParaRPr lang="en-US"/>
        </a:p>
      </dgm:t>
    </dgm:pt>
    <dgm:pt modelId="{192A23B0-4124-4B9C-992E-F38906DFCD39}" type="sibTrans" cxnId="{CF8EFEF1-85E1-43DC-9B9F-4CF0DF00CC78}">
      <dgm:prSet/>
      <dgm:spPr/>
      <dgm:t>
        <a:bodyPr/>
        <a:lstStyle/>
        <a:p>
          <a:endParaRPr lang="en-US"/>
        </a:p>
      </dgm:t>
    </dgm:pt>
    <dgm:pt modelId="{9BA07A7A-4CF2-4EB9-A79E-54BE0FA0BF24}">
      <dgm:prSet/>
      <dgm:spPr/>
      <dgm:t>
        <a:bodyPr/>
        <a:lstStyle/>
        <a:p>
          <a:r>
            <a:rPr lang="en-US"/>
            <a:t>This may be indicating the existence of fraudulent activity, detecting fraudulent claims, and, eventually, reducing the occurrence of healthcare fraud.</a:t>
          </a:r>
        </a:p>
      </dgm:t>
    </dgm:pt>
    <dgm:pt modelId="{13C66EF3-54E0-42D3-931A-610972ABBB48}" type="parTrans" cxnId="{99E64461-CF89-4657-827E-EC6D1AD363A2}">
      <dgm:prSet/>
      <dgm:spPr/>
      <dgm:t>
        <a:bodyPr/>
        <a:lstStyle/>
        <a:p>
          <a:endParaRPr lang="en-US"/>
        </a:p>
      </dgm:t>
    </dgm:pt>
    <dgm:pt modelId="{96A558FF-1BBA-4291-B27D-838C0AC82EE2}" type="sibTrans" cxnId="{99E64461-CF89-4657-827E-EC6D1AD363A2}">
      <dgm:prSet/>
      <dgm:spPr/>
      <dgm:t>
        <a:bodyPr/>
        <a:lstStyle/>
        <a:p>
          <a:endParaRPr lang="en-US"/>
        </a:p>
      </dgm:t>
    </dgm:pt>
    <dgm:pt modelId="{166D12D5-E349-4C24-8D42-DF7C8466CD90}" type="pres">
      <dgm:prSet presAssocID="{2379EA4A-17DA-40AC-8872-23E9D45EF159}" presName="Name0" presStyleCnt="0">
        <dgm:presLayoutVars>
          <dgm:dir/>
          <dgm:resizeHandles val="exact"/>
        </dgm:presLayoutVars>
      </dgm:prSet>
      <dgm:spPr/>
    </dgm:pt>
    <dgm:pt modelId="{35AE2F09-4CE5-4C94-927F-755D9304D240}" type="pres">
      <dgm:prSet presAssocID="{E0B92ACB-4462-4D5A-8822-E90F547EB391}" presName="parTxOnly" presStyleLbl="node1" presStyleIdx="0" presStyleCnt="3">
        <dgm:presLayoutVars>
          <dgm:bulletEnabled val="1"/>
        </dgm:presLayoutVars>
      </dgm:prSet>
      <dgm:spPr/>
    </dgm:pt>
    <dgm:pt modelId="{CFAA25E9-3DCD-41E5-A7A2-DAA349475B57}" type="pres">
      <dgm:prSet presAssocID="{B4B9A630-3248-4455-87CF-42C2AB4703E4}" presName="parSpace" presStyleCnt="0"/>
      <dgm:spPr/>
    </dgm:pt>
    <dgm:pt modelId="{BEEF0C0A-691D-477F-9479-CB6B5B27B950}" type="pres">
      <dgm:prSet presAssocID="{C616B887-859A-40AD-AD7C-5E1E7629450A}" presName="parTxOnly" presStyleLbl="node1" presStyleIdx="1" presStyleCnt="3">
        <dgm:presLayoutVars>
          <dgm:bulletEnabled val="1"/>
        </dgm:presLayoutVars>
      </dgm:prSet>
      <dgm:spPr/>
    </dgm:pt>
    <dgm:pt modelId="{53CF9AE0-2E88-49E3-8195-278E052FFB91}" type="pres">
      <dgm:prSet presAssocID="{192A23B0-4124-4B9C-992E-F38906DFCD39}" presName="parSpace" presStyleCnt="0"/>
      <dgm:spPr/>
    </dgm:pt>
    <dgm:pt modelId="{B3BA08F5-C642-4C76-A82F-FD34AD9B8C4A}" type="pres">
      <dgm:prSet presAssocID="{9BA07A7A-4CF2-4EB9-A79E-54BE0FA0BF24}" presName="parTxOnly" presStyleLbl="node1" presStyleIdx="2" presStyleCnt="3">
        <dgm:presLayoutVars>
          <dgm:bulletEnabled val="1"/>
        </dgm:presLayoutVars>
      </dgm:prSet>
      <dgm:spPr/>
    </dgm:pt>
  </dgm:ptLst>
  <dgm:cxnLst>
    <dgm:cxn modelId="{9E29FE08-4D3E-4868-941E-868F047F6125}" type="presOf" srcId="{E0B92ACB-4462-4D5A-8822-E90F547EB391}" destId="{35AE2F09-4CE5-4C94-927F-755D9304D240}" srcOrd="0" destOrd="0" presId="urn:microsoft.com/office/officeart/2005/8/layout/hChevron3"/>
    <dgm:cxn modelId="{278D5F43-4450-4BFF-ABF4-40F143694067}" type="presOf" srcId="{2379EA4A-17DA-40AC-8872-23E9D45EF159}" destId="{166D12D5-E349-4C24-8D42-DF7C8466CD90}" srcOrd="0" destOrd="0" presId="urn:microsoft.com/office/officeart/2005/8/layout/hChevron3"/>
    <dgm:cxn modelId="{DC825E51-2A06-4D35-8671-D10E708AA831}" srcId="{2379EA4A-17DA-40AC-8872-23E9D45EF159}" destId="{E0B92ACB-4462-4D5A-8822-E90F547EB391}" srcOrd="0" destOrd="0" parTransId="{C9E90A6E-E98D-440C-B026-FEEF4230C585}" sibTransId="{B4B9A630-3248-4455-87CF-42C2AB4703E4}"/>
    <dgm:cxn modelId="{99E64461-CF89-4657-827E-EC6D1AD363A2}" srcId="{2379EA4A-17DA-40AC-8872-23E9D45EF159}" destId="{9BA07A7A-4CF2-4EB9-A79E-54BE0FA0BF24}" srcOrd="2" destOrd="0" parTransId="{13C66EF3-54E0-42D3-931A-610972ABBB48}" sibTransId="{96A558FF-1BBA-4291-B27D-838C0AC82EE2}"/>
    <dgm:cxn modelId="{563BDA8F-535F-492A-962F-05564D559499}" type="presOf" srcId="{9BA07A7A-4CF2-4EB9-A79E-54BE0FA0BF24}" destId="{B3BA08F5-C642-4C76-A82F-FD34AD9B8C4A}" srcOrd="0" destOrd="0" presId="urn:microsoft.com/office/officeart/2005/8/layout/hChevron3"/>
    <dgm:cxn modelId="{070E049B-68D9-4B12-92A6-1D6E760B544B}" type="presOf" srcId="{C616B887-859A-40AD-AD7C-5E1E7629450A}" destId="{BEEF0C0A-691D-477F-9479-CB6B5B27B950}" srcOrd="0" destOrd="0" presId="urn:microsoft.com/office/officeart/2005/8/layout/hChevron3"/>
    <dgm:cxn modelId="{CF8EFEF1-85E1-43DC-9B9F-4CF0DF00CC78}" srcId="{2379EA4A-17DA-40AC-8872-23E9D45EF159}" destId="{C616B887-859A-40AD-AD7C-5E1E7629450A}" srcOrd="1" destOrd="0" parTransId="{F9C03255-DCB8-44A2-B958-4C2EBA455DCB}" sibTransId="{192A23B0-4124-4B9C-992E-F38906DFCD39}"/>
    <dgm:cxn modelId="{8F1D4E7F-4CB3-43DB-8A1F-78A29CEDF754}" type="presParOf" srcId="{166D12D5-E349-4C24-8D42-DF7C8466CD90}" destId="{35AE2F09-4CE5-4C94-927F-755D9304D240}" srcOrd="0" destOrd="0" presId="urn:microsoft.com/office/officeart/2005/8/layout/hChevron3"/>
    <dgm:cxn modelId="{0D891573-F43F-471C-9DED-9B0ECEE19A39}" type="presParOf" srcId="{166D12D5-E349-4C24-8D42-DF7C8466CD90}" destId="{CFAA25E9-3DCD-41E5-A7A2-DAA349475B57}" srcOrd="1" destOrd="0" presId="urn:microsoft.com/office/officeart/2005/8/layout/hChevron3"/>
    <dgm:cxn modelId="{2D7ABCBF-12DF-41AA-87B7-21F4D91FF40D}" type="presParOf" srcId="{166D12D5-E349-4C24-8D42-DF7C8466CD90}" destId="{BEEF0C0A-691D-477F-9479-CB6B5B27B950}" srcOrd="2" destOrd="0" presId="urn:microsoft.com/office/officeart/2005/8/layout/hChevron3"/>
    <dgm:cxn modelId="{3C6E2FC0-F39D-4EFA-8F0A-B3DD7300D067}" type="presParOf" srcId="{166D12D5-E349-4C24-8D42-DF7C8466CD90}" destId="{53CF9AE0-2E88-49E3-8195-278E052FFB91}" srcOrd="3" destOrd="0" presId="urn:microsoft.com/office/officeart/2005/8/layout/hChevron3"/>
    <dgm:cxn modelId="{A6F14723-7579-46C2-9896-7ED171E9E387}" type="presParOf" srcId="{166D12D5-E349-4C24-8D42-DF7C8466CD90}" destId="{B3BA08F5-C642-4C76-A82F-FD34AD9B8C4A}"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F22272-0F3F-4FEF-AB93-6E5251C2FE96}"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7F6DF476-9A00-496B-88B1-AD734971E2EE}">
      <dgm:prSet/>
      <dgm:spPr/>
      <dgm:t>
        <a:bodyPr/>
        <a:lstStyle/>
        <a:p>
          <a:r>
            <a:rPr lang="en-US"/>
            <a:t>Building and deploying powerful analytical models and algorithms to detect and prevent fraud in the Medicare system.</a:t>
          </a:r>
        </a:p>
      </dgm:t>
    </dgm:pt>
    <dgm:pt modelId="{311245FA-63C5-4CEC-822B-C45786B7531C}" type="parTrans" cxnId="{D0092C69-8ADA-4014-AE11-52761332E44F}">
      <dgm:prSet/>
      <dgm:spPr/>
      <dgm:t>
        <a:bodyPr/>
        <a:lstStyle/>
        <a:p>
          <a:endParaRPr lang="en-US"/>
        </a:p>
      </dgm:t>
    </dgm:pt>
    <dgm:pt modelId="{561E267A-F923-49B7-B8A1-EB12F62CB6BD}" type="sibTrans" cxnId="{D0092C69-8ADA-4014-AE11-52761332E44F}">
      <dgm:prSet phldrT="1" phldr="0"/>
      <dgm:spPr/>
      <dgm:t>
        <a:bodyPr/>
        <a:lstStyle/>
        <a:p>
          <a:r>
            <a:rPr lang="en-US"/>
            <a:t>1</a:t>
          </a:r>
        </a:p>
      </dgm:t>
    </dgm:pt>
    <dgm:pt modelId="{1A56007E-64DB-48F6-91A8-E7460C3D17DE}">
      <dgm:prSet/>
      <dgm:spPr/>
      <dgm:t>
        <a:bodyPr/>
        <a:lstStyle/>
        <a:p>
          <a:r>
            <a:rPr lang="en-US"/>
            <a:t>Using machine learning and artificial intelligence techniques to improve the accuracy and efficiency of fraud detection procedures.</a:t>
          </a:r>
        </a:p>
      </dgm:t>
    </dgm:pt>
    <dgm:pt modelId="{FAFC425A-824C-413A-AAD1-EA33956B1561}" type="parTrans" cxnId="{C0FED32B-BEB9-4486-A441-E49AED42BC2A}">
      <dgm:prSet/>
      <dgm:spPr/>
      <dgm:t>
        <a:bodyPr/>
        <a:lstStyle/>
        <a:p>
          <a:endParaRPr lang="en-US"/>
        </a:p>
      </dgm:t>
    </dgm:pt>
    <dgm:pt modelId="{530E5057-279B-4850-91E3-F652703262E0}" type="sibTrans" cxnId="{C0FED32B-BEB9-4486-A441-E49AED42BC2A}">
      <dgm:prSet phldrT="2" phldr="0"/>
      <dgm:spPr/>
      <dgm:t>
        <a:bodyPr/>
        <a:lstStyle/>
        <a:p>
          <a:r>
            <a:rPr lang="en-US"/>
            <a:t>2</a:t>
          </a:r>
        </a:p>
      </dgm:t>
    </dgm:pt>
    <dgm:pt modelId="{A7F78FED-CEAC-494A-94B5-8FF71D8FC463}">
      <dgm:prSet/>
      <dgm:spPr/>
      <dgm:t>
        <a:bodyPr/>
        <a:lstStyle/>
        <a:p>
          <a:r>
            <a:rPr lang="en-US"/>
            <a:t>Collaborating with healthcare stakeholders, including Medicare providers and patients, to discover system vulnerabilities and improve fraud prevention methods.</a:t>
          </a:r>
        </a:p>
      </dgm:t>
    </dgm:pt>
    <dgm:pt modelId="{D67F1095-72AD-4740-B2B8-BD0968F4AC2A}" type="parTrans" cxnId="{25EEBCDC-DB08-44CB-ADD5-F4ED59F6D9B4}">
      <dgm:prSet/>
      <dgm:spPr/>
      <dgm:t>
        <a:bodyPr/>
        <a:lstStyle/>
        <a:p>
          <a:endParaRPr lang="en-US"/>
        </a:p>
      </dgm:t>
    </dgm:pt>
    <dgm:pt modelId="{61E95E49-1D77-4DD5-B980-6CEF2C03D617}" type="sibTrans" cxnId="{25EEBCDC-DB08-44CB-ADD5-F4ED59F6D9B4}">
      <dgm:prSet phldrT="3" phldr="0"/>
      <dgm:spPr/>
      <dgm:t>
        <a:bodyPr/>
        <a:lstStyle/>
        <a:p>
          <a:r>
            <a:rPr lang="en-US"/>
            <a:t>3</a:t>
          </a:r>
        </a:p>
      </dgm:t>
    </dgm:pt>
    <dgm:pt modelId="{9383A71E-F444-4354-9B54-BA1EB639503F}">
      <dgm:prSet/>
      <dgm:spPr/>
      <dgm:t>
        <a:bodyPr/>
        <a:lstStyle/>
        <a:p>
          <a:r>
            <a:rPr lang="en-US"/>
            <a:t>Providing policy-makers as well as company stakeholders with practical insights and recommendations to improve the overall productivity and effectiveness of the Medicare system.</a:t>
          </a:r>
        </a:p>
      </dgm:t>
    </dgm:pt>
    <dgm:pt modelId="{82D0C130-4201-4FB4-B416-C659A4EF0C61}" type="parTrans" cxnId="{F5C7E7F0-89B5-4B78-A655-A37B95BB62FD}">
      <dgm:prSet/>
      <dgm:spPr/>
      <dgm:t>
        <a:bodyPr/>
        <a:lstStyle/>
        <a:p>
          <a:endParaRPr lang="en-US"/>
        </a:p>
      </dgm:t>
    </dgm:pt>
    <dgm:pt modelId="{B463AB7A-D7CE-4B1A-B9B1-15B4DA60E4AE}" type="sibTrans" cxnId="{F5C7E7F0-89B5-4B78-A655-A37B95BB62FD}">
      <dgm:prSet phldrT="4" phldr="0"/>
      <dgm:spPr/>
      <dgm:t>
        <a:bodyPr/>
        <a:lstStyle/>
        <a:p>
          <a:r>
            <a:rPr lang="en-US"/>
            <a:t>4</a:t>
          </a:r>
        </a:p>
      </dgm:t>
    </dgm:pt>
    <dgm:pt modelId="{EE69D12A-BCCF-4480-959D-ACCB8F41C569}" type="pres">
      <dgm:prSet presAssocID="{B1F22272-0F3F-4FEF-AB93-6E5251C2FE96}" presName="Name0" presStyleCnt="0">
        <dgm:presLayoutVars>
          <dgm:animLvl val="lvl"/>
          <dgm:resizeHandles val="exact"/>
        </dgm:presLayoutVars>
      </dgm:prSet>
      <dgm:spPr/>
    </dgm:pt>
    <dgm:pt modelId="{665CFA0B-1E44-4E70-9A2B-3837B5F72217}" type="pres">
      <dgm:prSet presAssocID="{7F6DF476-9A00-496B-88B1-AD734971E2EE}" presName="compositeNode" presStyleCnt="0">
        <dgm:presLayoutVars>
          <dgm:bulletEnabled val="1"/>
        </dgm:presLayoutVars>
      </dgm:prSet>
      <dgm:spPr/>
    </dgm:pt>
    <dgm:pt modelId="{2EAFF1AF-48DD-45A3-B12F-71C41FDEDFFE}" type="pres">
      <dgm:prSet presAssocID="{7F6DF476-9A00-496B-88B1-AD734971E2EE}" presName="bgRect" presStyleLbl="bgAccFollowNode1" presStyleIdx="0" presStyleCnt="4"/>
      <dgm:spPr/>
    </dgm:pt>
    <dgm:pt modelId="{EA01ABD6-924A-43D6-9119-A16B7C965BD7}" type="pres">
      <dgm:prSet presAssocID="{561E267A-F923-49B7-B8A1-EB12F62CB6BD}" presName="sibTransNodeCircle" presStyleLbl="alignNode1" presStyleIdx="0" presStyleCnt="8">
        <dgm:presLayoutVars>
          <dgm:chMax val="0"/>
          <dgm:bulletEnabled/>
        </dgm:presLayoutVars>
      </dgm:prSet>
      <dgm:spPr/>
    </dgm:pt>
    <dgm:pt modelId="{5E4A7145-BDD0-4A6F-BAAA-AF9C24AEE2B6}" type="pres">
      <dgm:prSet presAssocID="{7F6DF476-9A00-496B-88B1-AD734971E2EE}" presName="bottomLine" presStyleLbl="alignNode1" presStyleIdx="1" presStyleCnt="8">
        <dgm:presLayoutVars/>
      </dgm:prSet>
      <dgm:spPr/>
    </dgm:pt>
    <dgm:pt modelId="{953AF127-85EA-41E5-A604-C50FE3044BBD}" type="pres">
      <dgm:prSet presAssocID="{7F6DF476-9A00-496B-88B1-AD734971E2EE}" presName="nodeText" presStyleLbl="bgAccFollowNode1" presStyleIdx="0" presStyleCnt="4">
        <dgm:presLayoutVars>
          <dgm:bulletEnabled val="1"/>
        </dgm:presLayoutVars>
      </dgm:prSet>
      <dgm:spPr/>
    </dgm:pt>
    <dgm:pt modelId="{8698BE6B-8B61-418B-A2F2-901A57286AA4}" type="pres">
      <dgm:prSet presAssocID="{561E267A-F923-49B7-B8A1-EB12F62CB6BD}" presName="sibTrans" presStyleCnt="0"/>
      <dgm:spPr/>
    </dgm:pt>
    <dgm:pt modelId="{E07CB384-1F05-4369-89B3-AAE8B5F7FDA3}" type="pres">
      <dgm:prSet presAssocID="{1A56007E-64DB-48F6-91A8-E7460C3D17DE}" presName="compositeNode" presStyleCnt="0">
        <dgm:presLayoutVars>
          <dgm:bulletEnabled val="1"/>
        </dgm:presLayoutVars>
      </dgm:prSet>
      <dgm:spPr/>
    </dgm:pt>
    <dgm:pt modelId="{1E989B86-B328-42CF-9716-E380B8DEF34E}" type="pres">
      <dgm:prSet presAssocID="{1A56007E-64DB-48F6-91A8-E7460C3D17DE}" presName="bgRect" presStyleLbl="bgAccFollowNode1" presStyleIdx="1" presStyleCnt="4"/>
      <dgm:spPr/>
    </dgm:pt>
    <dgm:pt modelId="{840A4D38-F4E6-4C12-AC96-93E48EFB8320}" type="pres">
      <dgm:prSet presAssocID="{530E5057-279B-4850-91E3-F652703262E0}" presName="sibTransNodeCircle" presStyleLbl="alignNode1" presStyleIdx="2" presStyleCnt="8">
        <dgm:presLayoutVars>
          <dgm:chMax val="0"/>
          <dgm:bulletEnabled/>
        </dgm:presLayoutVars>
      </dgm:prSet>
      <dgm:spPr/>
    </dgm:pt>
    <dgm:pt modelId="{08047D3C-03FF-46F1-8130-5377F5ED931E}" type="pres">
      <dgm:prSet presAssocID="{1A56007E-64DB-48F6-91A8-E7460C3D17DE}" presName="bottomLine" presStyleLbl="alignNode1" presStyleIdx="3" presStyleCnt="8">
        <dgm:presLayoutVars/>
      </dgm:prSet>
      <dgm:spPr/>
    </dgm:pt>
    <dgm:pt modelId="{592466C8-519C-4FCB-9B45-227A460EFB65}" type="pres">
      <dgm:prSet presAssocID="{1A56007E-64DB-48F6-91A8-E7460C3D17DE}" presName="nodeText" presStyleLbl="bgAccFollowNode1" presStyleIdx="1" presStyleCnt="4">
        <dgm:presLayoutVars>
          <dgm:bulletEnabled val="1"/>
        </dgm:presLayoutVars>
      </dgm:prSet>
      <dgm:spPr/>
    </dgm:pt>
    <dgm:pt modelId="{7435526D-72B2-4F0C-9DE4-204088345BE0}" type="pres">
      <dgm:prSet presAssocID="{530E5057-279B-4850-91E3-F652703262E0}" presName="sibTrans" presStyleCnt="0"/>
      <dgm:spPr/>
    </dgm:pt>
    <dgm:pt modelId="{1AA45CBC-F05D-42C2-B86D-0CA2852381CA}" type="pres">
      <dgm:prSet presAssocID="{A7F78FED-CEAC-494A-94B5-8FF71D8FC463}" presName="compositeNode" presStyleCnt="0">
        <dgm:presLayoutVars>
          <dgm:bulletEnabled val="1"/>
        </dgm:presLayoutVars>
      </dgm:prSet>
      <dgm:spPr/>
    </dgm:pt>
    <dgm:pt modelId="{239D0262-E0E9-42C7-BA64-FDADDEFDC1DE}" type="pres">
      <dgm:prSet presAssocID="{A7F78FED-CEAC-494A-94B5-8FF71D8FC463}" presName="bgRect" presStyleLbl="bgAccFollowNode1" presStyleIdx="2" presStyleCnt="4"/>
      <dgm:spPr/>
    </dgm:pt>
    <dgm:pt modelId="{DB77245B-E565-46C0-AFAF-AC533E7385FF}" type="pres">
      <dgm:prSet presAssocID="{61E95E49-1D77-4DD5-B980-6CEF2C03D617}" presName="sibTransNodeCircle" presStyleLbl="alignNode1" presStyleIdx="4" presStyleCnt="8">
        <dgm:presLayoutVars>
          <dgm:chMax val="0"/>
          <dgm:bulletEnabled/>
        </dgm:presLayoutVars>
      </dgm:prSet>
      <dgm:spPr/>
    </dgm:pt>
    <dgm:pt modelId="{FD784FAA-6BA7-4B3E-B78A-ADE6D430D1C7}" type="pres">
      <dgm:prSet presAssocID="{A7F78FED-CEAC-494A-94B5-8FF71D8FC463}" presName="bottomLine" presStyleLbl="alignNode1" presStyleIdx="5" presStyleCnt="8">
        <dgm:presLayoutVars/>
      </dgm:prSet>
      <dgm:spPr/>
    </dgm:pt>
    <dgm:pt modelId="{867E5802-0483-4514-9586-C14CE31CFDF8}" type="pres">
      <dgm:prSet presAssocID="{A7F78FED-CEAC-494A-94B5-8FF71D8FC463}" presName="nodeText" presStyleLbl="bgAccFollowNode1" presStyleIdx="2" presStyleCnt="4">
        <dgm:presLayoutVars>
          <dgm:bulletEnabled val="1"/>
        </dgm:presLayoutVars>
      </dgm:prSet>
      <dgm:spPr/>
    </dgm:pt>
    <dgm:pt modelId="{B5DA7D6D-D963-4206-AEBD-138CB0939AD2}" type="pres">
      <dgm:prSet presAssocID="{61E95E49-1D77-4DD5-B980-6CEF2C03D617}" presName="sibTrans" presStyleCnt="0"/>
      <dgm:spPr/>
    </dgm:pt>
    <dgm:pt modelId="{D37C3EC5-E459-43C7-A18C-89E060443ECE}" type="pres">
      <dgm:prSet presAssocID="{9383A71E-F444-4354-9B54-BA1EB639503F}" presName="compositeNode" presStyleCnt="0">
        <dgm:presLayoutVars>
          <dgm:bulletEnabled val="1"/>
        </dgm:presLayoutVars>
      </dgm:prSet>
      <dgm:spPr/>
    </dgm:pt>
    <dgm:pt modelId="{9174B026-FAB4-46D2-95DD-A90BB769878F}" type="pres">
      <dgm:prSet presAssocID="{9383A71E-F444-4354-9B54-BA1EB639503F}" presName="bgRect" presStyleLbl="bgAccFollowNode1" presStyleIdx="3" presStyleCnt="4"/>
      <dgm:spPr/>
    </dgm:pt>
    <dgm:pt modelId="{4C98AA49-31E0-4D92-B03F-7F968827E73C}" type="pres">
      <dgm:prSet presAssocID="{B463AB7A-D7CE-4B1A-B9B1-15B4DA60E4AE}" presName="sibTransNodeCircle" presStyleLbl="alignNode1" presStyleIdx="6" presStyleCnt="8">
        <dgm:presLayoutVars>
          <dgm:chMax val="0"/>
          <dgm:bulletEnabled/>
        </dgm:presLayoutVars>
      </dgm:prSet>
      <dgm:spPr/>
    </dgm:pt>
    <dgm:pt modelId="{7F95AD54-6E53-4467-A5B4-4AB2B1A50381}" type="pres">
      <dgm:prSet presAssocID="{9383A71E-F444-4354-9B54-BA1EB639503F}" presName="bottomLine" presStyleLbl="alignNode1" presStyleIdx="7" presStyleCnt="8">
        <dgm:presLayoutVars/>
      </dgm:prSet>
      <dgm:spPr/>
    </dgm:pt>
    <dgm:pt modelId="{AD974ED6-04FA-4E50-A703-604E98BD4146}" type="pres">
      <dgm:prSet presAssocID="{9383A71E-F444-4354-9B54-BA1EB639503F}" presName="nodeText" presStyleLbl="bgAccFollowNode1" presStyleIdx="3" presStyleCnt="4">
        <dgm:presLayoutVars>
          <dgm:bulletEnabled val="1"/>
        </dgm:presLayoutVars>
      </dgm:prSet>
      <dgm:spPr/>
    </dgm:pt>
  </dgm:ptLst>
  <dgm:cxnLst>
    <dgm:cxn modelId="{9F668D0D-6137-4005-BF7C-840FCD5BA60C}" type="presOf" srcId="{1A56007E-64DB-48F6-91A8-E7460C3D17DE}" destId="{592466C8-519C-4FCB-9B45-227A460EFB65}" srcOrd="1" destOrd="0" presId="urn:microsoft.com/office/officeart/2016/7/layout/BasicLinearProcessNumbered"/>
    <dgm:cxn modelId="{F3068019-8F68-4C58-8EDE-4949B2ED7FDF}" type="presOf" srcId="{9383A71E-F444-4354-9B54-BA1EB639503F}" destId="{AD974ED6-04FA-4E50-A703-604E98BD4146}" srcOrd="1" destOrd="0" presId="urn:microsoft.com/office/officeart/2016/7/layout/BasicLinearProcessNumbered"/>
    <dgm:cxn modelId="{7AECBB26-40D6-4A30-9BFB-83329D8C982A}" type="presOf" srcId="{7F6DF476-9A00-496B-88B1-AD734971E2EE}" destId="{953AF127-85EA-41E5-A604-C50FE3044BBD}" srcOrd="1" destOrd="0" presId="urn:microsoft.com/office/officeart/2016/7/layout/BasicLinearProcessNumbered"/>
    <dgm:cxn modelId="{C0FED32B-BEB9-4486-A441-E49AED42BC2A}" srcId="{B1F22272-0F3F-4FEF-AB93-6E5251C2FE96}" destId="{1A56007E-64DB-48F6-91A8-E7460C3D17DE}" srcOrd="1" destOrd="0" parTransId="{FAFC425A-824C-413A-AAD1-EA33956B1561}" sibTransId="{530E5057-279B-4850-91E3-F652703262E0}"/>
    <dgm:cxn modelId="{95C96450-4E9D-4F9E-9D17-DED68E79E4EB}" type="presOf" srcId="{561E267A-F923-49B7-B8A1-EB12F62CB6BD}" destId="{EA01ABD6-924A-43D6-9119-A16B7C965BD7}" srcOrd="0" destOrd="0" presId="urn:microsoft.com/office/officeart/2016/7/layout/BasicLinearProcessNumbered"/>
    <dgm:cxn modelId="{D0092C69-8ADA-4014-AE11-52761332E44F}" srcId="{B1F22272-0F3F-4FEF-AB93-6E5251C2FE96}" destId="{7F6DF476-9A00-496B-88B1-AD734971E2EE}" srcOrd="0" destOrd="0" parTransId="{311245FA-63C5-4CEC-822B-C45786B7531C}" sibTransId="{561E267A-F923-49B7-B8A1-EB12F62CB6BD}"/>
    <dgm:cxn modelId="{A93E1880-45F0-4BAF-9778-8EBB1AE6AD3A}" type="presOf" srcId="{A7F78FED-CEAC-494A-94B5-8FF71D8FC463}" destId="{239D0262-E0E9-42C7-BA64-FDADDEFDC1DE}" srcOrd="0" destOrd="0" presId="urn:microsoft.com/office/officeart/2016/7/layout/BasicLinearProcessNumbered"/>
    <dgm:cxn modelId="{07746386-446B-4616-A756-E731D4F66D80}" type="presOf" srcId="{B1F22272-0F3F-4FEF-AB93-6E5251C2FE96}" destId="{EE69D12A-BCCF-4480-959D-ACCB8F41C569}" srcOrd="0" destOrd="0" presId="urn:microsoft.com/office/officeart/2016/7/layout/BasicLinearProcessNumbered"/>
    <dgm:cxn modelId="{72968C96-8E65-4AF7-AC8C-86ED3787E628}" type="presOf" srcId="{61E95E49-1D77-4DD5-B980-6CEF2C03D617}" destId="{DB77245B-E565-46C0-AFAF-AC533E7385FF}" srcOrd="0" destOrd="0" presId="urn:microsoft.com/office/officeart/2016/7/layout/BasicLinearProcessNumbered"/>
    <dgm:cxn modelId="{8889179B-44A6-4EBF-BCA2-250509B7E651}" type="presOf" srcId="{A7F78FED-CEAC-494A-94B5-8FF71D8FC463}" destId="{867E5802-0483-4514-9586-C14CE31CFDF8}" srcOrd="1" destOrd="0" presId="urn:microsoft.com/office/officeart/2016/7/layout/BasicLinearProcessNumbered"/>
    <dgm:cxn modelId="{E55C8E9E-E128-44A9-83DF-EEE3C645B722}" type="presOf" srcId="{530E5057-279B-4850-91E3-F652703262E0}" destId="{840A4D38-F4E6-4C12-AC96-93E48EFB8320}" srcOrd="0" destOrd="0" presId="urn:microsoft.com/office/officeart/2016/7/layout/BasicLinearProcessNumbered"/>
    <dgm:cxn modelId="{81FDD7A4-9F6B-4F88-8B37-9929CEF7FF79}" type="presOf" srcId="{9383A71E-F444-4354-9B54-BA1EB639503F}" destId="{9174B026-FAB4-46D2-95DD-A90BB769878F}" srcOrd="0" destOrd="0" presId="urn:microsoft.com/office/officeart/2016/7/layout/BasicLinearProcessNumbered"/>
    <dgm:cxn modelId="{66A751A5-95F2-42F7-85F9-208FA8DD231F}" type="presOf" srcId="{7F6DF476-9A00-496B-88B1-AD734971E2EE}" destId="{2EAFF1AF-48DD-45A3-B12F-71C41FDEDFFE}" srcOrd="0" destOrd="0" presId="urn:microsoft.com/office/officeart/2016/7/layout/BasicLinearProcessNumbered"/>
    <dgm:cxn modelId="{90EC6DA5-9B5E-4348-9F86-4B48E9B69DF4}" type="presOf" srcId="{1A56007E-64DB-48F6-91A8-E7460C3D17DE}" destId="{1E989B86-B328-42CF-9716-E380B8DEF34E}" srcOrd="0" destOrd="0" presId="urn:microsoft.com/office/officeart/2016/7/layout/BasicLinearProcessNumbered"/>
    <dgm:cxn modelId="{25EEBCDC-DB08-44CB-ADD5-F4ED59F6D9B4}" srcId="{B1F22272-0F3F-4FEF-AB93-6E5251C2FE96}" destId="{A7F78FED-CEAC-494A-94B5-8FF71D8FC463}" srcOrd="2" destOrd="0" parTransId="{D67F1095-72AD-4740-B2B8-BD0968F4AC2A}" sibTransId="{61E95E49-1D77-4DD5-B980-6CEF2C03D617}"/>
    <dgm:cxn modelId="{4CAED4DD-0C31-4148-ABF9-059B91E30423}" type="presOf" srcId="{B463AB7A-D7CE-4B1A-B9B1-15B4DA60E4AE}" destId="{4C98AA49-31E0-4D92-B03F-7F968827E73C}" srcOrd="0" destOrd="0" presId="urn:microsoft.com/office/officeart/2016/7/layout/BasicLinearProcessNumbered"/>
    <dgm:cxn modelId="{F5C7E7F0-89B5-4B78-A655-A37B95BB62FD}" srcId="{B1F22272-0F3F-4FEF-AB93-6E5251C2FE96}" destId="{9383A71E-F444-4354-9B54-BA1EB639503F}" srcOrd="3" destOrd="0" parTransId="{82D0C130-4201-4FB4-B416-C659A4EF0C61}" sibTransId="{B463AB7A-D7CE-4B1A-B9B1-15B4DA60E4AE}"/>
    <dgm:cxn modelId="{4B7B4872-B568-4A21-A7C9-8AB269D63688}" type="presParOf" srcId="{EE69D12A-BCCF-4480-959D-ACCB8F41C569}" destId="{665CFA0B-1E44-4E70-9A2B-3837B5F72217}" srcOrd="0" destOrd="0" presId="urn:microsoft.com/office/officeart/2016/7/layout/BasicLinearProcessNumbered"/>
    <dgm:cxn modelId="{E1CB3A14-E946-43E4-9115-4A76E3871C70}" type="presParOf" srcId="{665CFA0B-1E44-4E70-9A2B-3837B5F72217}" destId="{2EAFF1AF-48DD-45A3-B12F-71C41FDEDFFE}" srcOrd="0" destOrd="0" presId="urn:microsoft.com/office/officeart/2016/7/layout/BasicLinearProcessNumbered"/>
    <dgm:cxn modelId="{B2402A82-706D-4B6A-8806-F41F2328F32B}" type="presParOf" srcId="{665CFA0B-1E44-4E70-9A2B-3837B5F72217}" destId="{EA01ABD6-924A-43D6-9119-A16B7C965BD7}" srcOrd="1" destOrd="0" presId="urn:microsoft.com/office/officeart/2016/7/layout/BasicLinearProcessNumbered"/>
    <dgm:cxn modelId="{84A89E1D-4830-4B1F-90E8-3D189EE68F35}" type="presParOf" srcId="{665CFA0B-1E44-4E70-9A2B-3837B5F72217}" destId="{5E4A7145-BDD0-4A6F-BAAA-AF9C24AEE2B6}" srcOrd="2" destOrd="0" presId="urn:microsoft.com/office/officeart/2016/7/layout/BasicLinearProcessNumbered"/>
    <dgm:cxn modelId="{AB36B184-A9A8-4EAE-8DFA-90D13B242162}" type="presParOf" srcId="{665CFA0B-1E44-4E70-9A2B-3837B5F72217}" destId="{953AF127-85EA-41E5-A604-C50FE3044BBD}" srcOrd="3" destOrd="0" presId="urn:microsoft.com/office/officeart/2016/7/layout/BasicLinearProcessNumbered"/>
    <dgm:cxn modelId="{86F38008-6D02-4732-8387-03EA92B65E1A}" type="presParOf" srcId="{EE69D12A-BCCF-4480-959D-ACCB8F41C569}" destId="{8698BE6B-8B61-418B-A2F2-901A57286AA4}" srcOrd="1" destOrd="0" presId="urn:microsoft.com/office/officeart/2016/7/layout/BasicLinearProcessNumbered"/>
    <dgm:cxn modelId="{62D2B508-D930-454E-BBD0-07476C5301B7}" type="presParOf" srcId="{EE69D12A-BCCF-4480-959D-ACCB8F41C569}" destId="{E07CB384-1F05-4369-89B3-AAE8B5F7FDA3}" srcOrd="2" destOrd="0" presId="urn:microsoft.com/office/officeart/2016/7/layout/BasicLinearProcessNumbered"/>
    <dgm:cxn modelId="{941A63AE-8706-4486-AE8E-40D54E0E8B3A}" type="presParOf" srcId="{E07CB384-1F05-4369-89B3-AAE8B5F7FDA3}" destId="{1E989B86-B328-42CF-9716-E380B8DEF34E}" srcOrd="0" destOrd="0" presId="urn:microsoft.com/office/officeart/2016/7/layout/BasicLinearProcessNumbered"/>
    <dgm:cxn modelId="{BA97BF41-011B-4E1B-8B5F-65CA3E89D9BB}" type="presParOf" srcId="{E07CB384-1F05-4369-89B3-AAE8B5F7FDA3}" destId="{840A4D38-F4E6-4C12-AC96-93E48EFB8320}" srcOrd="1" destOrd="0" presId="urn:microsoft.com/office/officeart/2016/7/layout/BasicLinearProcessNumbered"/>
    <dgm:cxn modelId="{F2CB8595-1AAE-4790-8695-4A6D268124D4}" type="presParOf" srcId="{E07CB384-1F05-4369-89B3-AAE8B5F7FDA3}" destId="{08047D3C-03FF-46F1-8130-5377F5ED931E}" srcOrd="2" destOrd="0" presId="urn:microsoft.com/office/officeart/2016/7/layout/BasicLinearProcessNumbered"/>
    <dgm:cxn modelId="{4BD20B28-770C-4D5F-AEF7-A4FF73B50F11}" type="presParOf" srcId="{E07CB384-1F05-4369-89B3-AAE8B5F7FDA3}" destId="{592466C8-519C-4FCB-9B45-227A460EFB65}" srcOrd="3" destOrd="0" presId="urn:microsoft.com/office/officeart/2016/7/layout/BasicLinearProcessNumbered"/>
    <dgm:cxn modelId="{2FAA0F7F-9995-49D8-90B1-69EA62F13E15}" type="presParOf" srcId="{EE69D12A-BCCF-4480-959D-ACCB8F41C569}" destId="{7435526D-72B2-4F0C-9DE4-204088345BE0}" srcOrd="3" destOrd="0" presId="urn:microsoft.com/office/officeart/2016/7/layout/BasicLinearProcessNumbered"/>
    <dgm:cxn modelId="{4A0557AC-88C8-4F96-986D-7A8CD2F4AAD6}" type="presParOf" srcId="{EE69D12A-BCCF-4480-959D-ACCB8F41C569}" destId="{1AA45CBC-F05D-42C2-B86D-0CA2852381CA}" srcOrd="4" destOrd="0" presId="urn:microsoft.com/office/officeart/2016/7/layout/BasicLinearProcessNumbered"/>
    <dgm:cxn modelId="{23F5E0FC-52A4-4507-881B-1490FC38F0DD}" type="presParOf" srcId="{1AA45CBC-F05D-42C2-B86D-0CA2852381CA}" destId="{239D0262-E0E9-42C7-BA64-FDADDEFDC1DE}" srcOrd="0" destOrd="0" presId="urn:microsoft.com/office/officeart/2016/7/layout/BasicLinearProcessNumbered"/>
    <dgm:cxn modelId="{962AAA61-4A0C-48DA-B9AB-E5A39C7F8C45}" type="presParOf" srcId="{1AA45CBC-F05D-42C2-B86D-0CA2852381CA}" destId="{DB77245B-E565-46C0-AFAF-AC533E7385FF}" srcOrd="1" destOrd="0" presId="urn:microsoft.com/office/officeart/2016/7/layout/BasicLinearProcessNumbered"/>
    <dgm:cxn modelId="{DAD554AD-C93C-4F6C-8706-0849F313D9B0}" type="presParOf" srcId="{1AA45CBC-F05D-42C2-B86D-0CA2852381CA}" destId="{FD784FAA-6BA7-4B3E-B78A-ADE6D430D1C7}" srcOrd="2" destOrd="0" presId="urn:microsoft.com/office/officeart/2016/7/layout/BasicLinearProcessNumbered"/>
    <dgm:cxn modelId="{F0E1E9F4-BE6C-4D86-9DA4-9F6E114D12DD}" type="presParOf" srcId="{1AA45CBC-F05D-42C2-B86D-0CA2852381CA}" destId="{867E5802-0483-4514-9586-C14CE31CFDF8}" srcOrd="3" destOrd="0" presId="urn:microsoft.com/office/officeart/2016/7/layout/BasicLinearProcessNumbered"/>
    <dgm:cxn modelId="{EC72264E-B100-4958-A229-5A43DF692BD4}" type="presParOf" srcId="{EE69D12A-BCCF-4480-959D-ACCB8F41C569}" destId="{B5DA7D6D-D963-4206-AEBD-138CB0939AD2}" srcOrd="5" destOrd="0" presId="urn:microsoft.com/office/officeart/2016/7/layout/BasicLinearProcessNumbered"/>
    <dgm:cxn modelId="{C0A64316-B15E-4B7E-8B20-71D46BA10987}" type="presParOf" srcId="{EE69D12A-BCCF-4480-959D-ACCB8F41C569}" destId="{D37C3EC5-E459-43C7-A18C-89E060443ECE}" srcOrd="6" destOrd="0" presId="urn:microsoft.com/office/officeart/2016/7/layout/BasicLinearProcessNumbered"/>
    <dgm:cxn modelId="{FFAE008F-ADEC-4087-943D-C6CF2D3A6CC6}" type="presParOf" srcId="{D37C3EC5-E459-43C7-A18C-89E060443ECE}" destId="{9174B026-FAB4-46D2-95DD-A90BB769878F}" srcOrd="0" destOrd="0" presId="urn:microsoft.com/office/officeart/2016/7/layout/BasicLinearProcessNumbered"/>
    <dgm:cxn modelId="{B350C70E-A438-4C74-AF11-D2A95EE87B54}" type="presParOf" srcId="{D37C3EC5-E459-43C7-A18C-89E060443ECE}" destId="{4C98AA49-31E0-4D92-B03F-7F968827E73C}" srcOrd="1" destOrd="0" presId="urn:microsoft.com/office/officeart/2016/7/layout/BasicLinearProcessNumbered"/>
    <dgm:cxn modelId="{558FC8F4-66A9-47EF-9CB5-B6D6D67506E9}" type="presParOf" srcId="{D37C3EC5-E459-43C7-A18C-89E060443ECE}" destId="{7F95AD54-6E53-4467-A5B4-4AB2B1A50381}" srcOrd="2" destOrd="0" presId="urn:microsoft.com/office/officeart/2016/7/layout/BasicLinearProcessNumbered"/>
    <dgm:cxn modelId="{61DD131A-A508-44F5-A787-0CB5B90B66A1}" type="presParOf" srcId="{D37C3EC5-E459-43C7-A18C-89E060443ECE}" destId="{AD974ED6-04FA-4E50-A703-604E98BD414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13C349-7FC2-4C87-B95D-C193FE17A3D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81EE0A1-5EA1-4A6E-BAEF-64749A082317}">
      <dgm:prSet/>
      <dgm:spPr/>
      <dgm:t>
        <a:bodyPr/>
        <a:lstStyle/>
        <a:p>
          <a:r>
            <a:rPr lang="en-US"/>
            <a:t>One of the most difficult challenges is managing and storing massive amounts of data. Powerful data management technologies are required to ensure that data is easily accessed and processed fast.</a:t>
          </a:r>
        </a:p>
      </dgm:t>
    </dgm:pt>
    <dgm:pt modelId="{E33A1250-B937-4E5D-AC39-9C703EB3192D}" type="parTrans" cxnId="{C796B60F-DB08-4D34-8B24-215FE53EC219}">
      <dgm:prSet/>
      <dgm:spPr/>
      <dgm:t>
        <a:bodyPr/>
        <a:lstStyle/>
        <a:p>
          <a:endParaRPr lang="en-US"/>
        </a:p>
      </dgm:t>
    </dgm:pt>
    <dgm:pt modelId="{3188EE89-E96A-43DA-A78C-8DE75CA1B721}" type="sibTrans" cxnId="{C796B60F-DB08-4D34-8B24-215FE53EC219}">
      <dgm:prSet/>
      <dgm:spPr/>
      <dgm:t>
        <a:bodyPr/>
        <a:lstStyle/>
        <a:p>
          <a:endParaRPr lang="en-US"/>
        </a:p>
      </dgm:t>
    </dgm:pt>
    <dgm:pt modelId="{60FC81AA-01CD-4FFC-9113-D47754DAE0D3}">
      <dgm:prSet/>
      <dgm:spPr/>
      <dgm:t>
        <a:bodyPr/>
        <a:lstStyle/>
        <a:p>
          <a:r>
            <a:rPr lang="en-US"/>
            <a:t>Healthcare data is often very unstructured and this complexity makes it difficult to efficiently handle and evaluate the data.</a:t>
          </a:r>
        </a:p>
      </dgm:t>
    </dgm:pt>
    <dgm:pt modelId="{3C718D00-5B09-4AE8-A728-8E29F2A1AA62}" type="parTrans" cxnId="{E6AD22ED-0B55-494B-952A-C2C47F12A7EC}">
      <dgm:prSet/>
      <dgm:spPr/>
      <dgm:t>
        <a:bodyPr/>
        <a:lstStyle/>
        <a:p>
          <a:endParaRPr lang="en-US"/>
        </a:p>
      </dgm:t>
    </dgm:pt>
    <dgm:pt modelId="{12812037-BDBE-4720-BDEF-9B92F146F08C}" type="sibTrans" cxnId="{E6AD22ED-0B55-494B-952A-C2C47F12A7EC}">
      <dgm:prSet/>
      <dgm:spPr/>
      <dgm:t>
        <a:bodyPr/>
        <a:lstStyle/>
        <a:p>
          <a:endParaRPr lang="en-US"/>
        </a:p>
      </dgm:t>
    </dgm:pt>
    <dgm:pt modelId="{B0F1254B-7E01-4429-893C-033F5FC533B9}">
      <dgm:prSet/>
      <dgm:spPr/>
      <dgm:t>
        <a:bodyPr/>
        <a:lstStyle/>
        <a:p>
          <a:r>
            <a:rPr lang="en-US"/>
            <a:t>Finally, our project is confronted with data quality issues. The accuracy and completeness of the data are crucial to the success of our project, and we must verify that the data we use is reliable and free of errors or inconsistencies.</a:t>
          </a:r>
        </a:p>
      </dgm:t>
    </dgm:pt>
    <dgm:pt modelId="{2FB94356-FBE8-4408-AECB-0F1FFBFDF288}" type="parTrans" cxnId="{0722328D-6D08-4684-9879-46ACA9F42EE4}">
      <dgm:prSet/>
      <dgm:spPr/>
      <dgm:t>
        <a:bodyPr/>
        <a:lstStyle/>
        <a:p>
          <a:endParaRPr lang="en-US"/>
        </a:p>
      </dgm:t>
    </dgm:pt>
    <dgm:pt modelId="{EFFCCFDF-6218-4A78-BE7A-1F252C7A2F93}" type="sibTrans" cxnId="{0722328D-6D08-4684-9879-46ACA9F42EE4}">
      <dgm:prSet/>
      <dgm:spPr/>
      <dgm:t>
        <a:bodyPr/>
        <a:lstStyle/>
        <a:p>
          <a:endParaRPr lang="en-US"/>
        </a:p>
      </dgm:t>
    </dgm:pt>
    <dgm:pt modelId="{57602407-B7DC-4AF5-BF58-C99AD885C4E4}" type="pres">
      <dgm:prSet presAssocID="{3A13C349-7FC2-4C87-B95D-C193FE17A3D2}" presName="root" presStyleCnt="0">
        <dgm:presLayoutVars>
          <dgm:dir/>
          <dgm:resizeHandles val="exact"/>
        </dgm:presLayoutVars>
      </dgm:prSet>
      <dgm:spPr/>
    </dgm:pt>
    <dgm:pt modelId="{36B8E9AA-7565-41F7-9358-578E5895CB1B}" type="pres">
      <dgm:prSet presAssocID="{081EE0A1-5EA1-4A6E-BAEF-64749A082317}" presName="compNode" presStyleCnt="0"/>
      <dgm:spPr/>
    </dgm:pt>
    <dgm:pt modelId="{1772ABDB-D17F-4362-B132-77D3683413AC}" type="pres">
      <dgm:prSet presAssocID="{081EE0A1-5EA1-4A6E-BAEF-64749A082317}" presName="bgRect" presStyleLbl="bgShp" presStyleIdx="0" presStyleCnt="3"/>
      <dgm:spPr/>
    </dgm:pt>
    <dgm:pt modelId="{01157A7E-ED68-4845-8461-D486164BE0B8}" type="pres">
      <dgm:prSet presAssocID="{081EE0A1-5EA1-4A6E-BAEF-64749A0823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86A915D-9413-4DFA-8D95-636B229BD9CE}" type="pres">
      <dgm:prSet presAssocID="{081EE0A1-5EA1-4A6E-BAEF-64749A082317}" presName="spaceRect" presStyleCnt="0"/>
      <dgm:spPr/>
    </dgm:pt>
    <dgm:pt modelId="{CAF430D9-873B-4FEA-BCAF-E6BBBF19943D}" type="pres">
      <dgm:prSet presAssocID="{081EE0A1-5EA1-4A6E-BAEF-64749A082317}" presName="parTx" presStyleLbl="revTx" presStyleIdx="0" presStyleCnt="3">
        <dgm:presLayoutVars>
          <dgm:chMax val="0"/>
          <dgm:chPref val="0"/>
        </dgm:presLayoutVars>
      </dgm:prSet>
      <dgm:spPr/>
    </dgm:pt>
    <dgm:pt modelId="{FAB5FC01-4A0B-4C73-ABD1-BD4C08AB7F2A}" type="pres">
      <dgm:prSet presAssocID="{3188EE89-E96A-43DA-A78C-8DE75CA1B721}" presName="sibTrans" presStyleCnt="0"/>
      <dgm:spPr/>
    </dgm:pt>
    <dgm:pt modelId="{93343F51-96F5-4A09-8C1A-F5AAC994622A}" type="pres">
      <dgm:prSet presAssocID="{60FC81AA-01CD-4FFC-9113-D47754DAE0D3}" presName="compNode" presStyleCnt="0"/>
      <dgm:spPr/>
    </dgm:pt>
    <dgm:pt modelId="{C3C1A99E-A446-4563-B038-1117F28AC499}" type="pres">
      <dgm:prSet presAssocID="{60FC81AA-01CD-4FFC-9113-D47754DAE0D3}" presName="bgRect" presStyleLbl="bgShp" presStyleIdx="1" presStyleCnt="3"/>
      <dgm:spPr/>
    </dgm:pt>
    <dgm:pt modelId="{4AD58592-2C6E-44EA-9E8D-D0C8D658C68C}" type="pres">
      <dgm:prSet presAssocID="{60FC81AA-01CD-4FFC-9113-D47754DAE0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6C84B5C6-554B-455D-949D-711024F0BBD1}" type="pres">
      <dgm:prSet presAssocID="{60FC81AA-01CD-4FFC-9113-D47754DAE0D3}" presName="spaceRect" presStyleCnt="0"/>
      <dgm:spPr/>
    </dgm:pt>
    <dgm:pt modelId="{AEB20A2B-056C-47C3-B271-87D7FF5929C2}" type="pres">
      <dgm:prSet presAssocID="{60FC81AA-01CD-4FFC-9113-D47754DAE0D3}" presName="parTx" presStyleLbl="revTx" presStyleIdx="1" presStyleCnt="3">
        <dgm:presLayoutVars>
          <dgm:chMax val="0"/>
          <dgm:chPref val="0"/>
        </dgm:presLayoutVars>
      </dgm:prSet>
      <dgm:spPr/>
    </dgm:pt>
    <dgm:pt modelId="{82AF879C-B816-4E40-84E0-273E8608ED33}" type="pres">
      <dgm:prSet presAssocID="{12812037-BDBE-4720-BDEF-9B92F146F08C}" presName="sibTrans" presStyleCnt="0"/>
      <dgm:spPr/>
    </dgm:pt>
    <dgm:pt modelId="{0F64D4F4-BEDD-4140-8FEB-7D58B0F3DA29}" type="pres">
      <dgm:prSet presAssocID="{B0F1254B-7E01-4429-893C-033F5FC533B9}" presName="compNode" presStyleCnt="0"/>
      <dgm:spPr/>
    </dgm:pt>
    <dgm:pt modelId="{7F89DE8B-F62C-4B1A-A4AC-B572A1A49AAD}" type="pres">
      <dgm:prSet presAssocID="{B0F1254B-7E01-4429-893C-033F5FC533B9}" presName="bgRect" presStyleLbl="bgShp" presStyleIdx="2" presStyleCnt="3"/>
      <dgm:spPr/>
    </dgm:pt>
    <dgm:pt modelId="{F169D597-B544-4CA3-9071-63304689E538}" type="pres">
      <dgm:prSet presAssocID="{B0F1254B-7E01-4429-893C-033F5FC533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A02E8D05-075A-46F2-AE97-F2CD30C8E291}" type="pres">
      <dgm:prSet presAssocID="{B0F1254B-7E01-4429-893C-033F5FC533B9}" presName="spaceRect" presStyleCnt="0"/>
      <dgm:spPr/>
    </dgm:pt>
    <dgm:pt modelId="{59D1F6B4-46F5-4FDB-AE57-E05CC2CC5BEE}" type="pres">
      <dgm:prSet presAssocID="{B0F1254B-7E01-4429-893C-033F5FC533B9}" presName="parTx" presStyleLbl="revTx" presStyleIdx="2" presStyleCnt="3">
        <dgm:presLayoutVars>
          <dgm:chMax val="0"/>
          <dgm:chPref val="0"/>
        </dgm:presLayoutVars>
      </dgm:prSet>
      <dgm:spPr/>
    </dgm:pt>
  </dgm:ptLst>
  <dgm:cxnLst>
    <dgm:cxn modelId="{C796B60F-DB08-4D34-8B24-215FE53EC219}" srcId="{3A13C349-7FC2-4C87-B95D-C193FE17A3D2}" destId="{081EE0A1-5EA1-4A6E-BAEF-64749A082317}" srcOrd="0" destOrd="0" parTransId="{E33A1250-B937-4E5D-AC39-9C703EB3192D}" sibTransId="{3188EE89-E96A-43DA-A78C-8DE75CA1B721}"/>
    <dgm:cxn modelId="{407D8C21-E268-47E0-A916-6610D5F2B632}" type="presOf" srcId="{3A13C349-7FC2-4C87-B95D-C193FE17A3D2}" destId="{57602407-B7DC-4AF5-BF58-C99AD885C4E4}" srcOrd="0" destOrd="0" presId="urn:microsoft.com/office/officeart/2018/2/layout/IconVerticalSolidList"/>
    <dgm:cxn modelId="{ED5E6B82-0AC4-4858-9CD4-A342C5C9DA9B}" type="presOf" srcId="{B0F1254B-7E01-4429-893C-033F5FC533B9}" destId="{59D1F6B4-46F5-4FDB-AE57-E05CC2CC5BEE}" srcOrd="0" destOrd="0" presId="urn:microsoft.com/office/officeart/2018/2/layout/IconVerticalSolidList"/>
    <dgm:cxn modelId="{0722328D-6D08-4684-9879-46ACA9F42EE4}" srcId="{3A13C349-7FC2-4C87-B95D-C193FE17A3D2}" destId="{B0F1254B-7E01-4429-893C-033F5FC533B9}" srcOrd="2" destOrd="0" parTransId="{2FB94356-FBE8-4408-AECB-0F1FFBFDF288}" sibTransId="{EFFCCFDF-6218-4A78-BE7A-1F252C7A2F93}"/>
    <dgm:cxn modelId="{103BE6BA-671D-45CA-9C39-0D1065C98952}" type="presOf" srcId="{081EE0A1-5EA1-4A6E-BAEF-64749A082317}" destId="{CAF430D9-873B-4FEA-BCAF-E6BBBF19943D}" srcOrd="0" destOrd="0" presId="urn:microsoft.com/office/officeart/2018/2/layout/IconVerticalSolidList"/>
    <dgm:cxn modelId="{E6AD22ED-0B55-494B-952A-C2C47F12A7EC}" srcId="{3A13C349-7FC2-4C87-B95D-C193FE17A3D2}" destId="{60FC81AA-01CD-4FFC-9113-D47754DAE0D3}" srcOrd="1" destOrd="0" parTransId="{3C718D00-5B09-4AE8-A728-8E29F2A1AA62}" sibTransId="{12812037-BDBE-4720-BDEF-9B92F146F08C}"/>
    <dgm:cxn modelId="{3191E5F8-CA14-4459-BEE4-FAB65519E517}" type="presOf" srcId="{60FC81AA-01CD-4FFC-9113-D47754DAE0D3}" destId="{AEB20A2B-056C-47C3-B271-87D7FF5929C2}" srcOrd="0" destOrd="0" presId="urn:microsoft.com/office/officeart/2018/2/layout/IconVerticalSolidList"/>
    <dgm:cxn modelId="{470CAF53-B490-4122-9F7F-174EA5FE2E82}" type="presParOf" srcId="{57602407-B7DC-4AF5-BF58-C99AD885C4E4}" destId="{36B8E9AA-7565-41F7-9358-578E5895CB1B}" srcOrd="0" destOrd="0" presId="urn:microsoft.com/office/officeart/2018/2/layout/IconVerticalSolidList"/>
    <dgm:cxn modelId="{C4127F35-9CE2-47DB-BBEB-2A9DF340C430}" type="presParOf" srcId="{36B8E9AA-7565-41F7-9358-578E5895CB1B}" destId="{1772ABDB-D17F-4362-B132-77D3683413AC}" srcOrd="0" destOrd="0" presId="urn:microsoft.com/office/officeart/2018/2/layout/IconVerticalSolidList"/>
    <dgm:cxn modelId="{6938CF76-4C62-492C-BB75-346E51C2F81E}" type="presParOf" srcId="{36B8E9AA-7565-41F7-9358-578E5895CB1B}" destId="{01157A7E-ED68-4845-8461-D486164BE0B8}" srcOrd="1" destOrd="0" presId="urn:microsoft.com/office/officeart/2018/2/layout/IconVerticalSolidList"/>
    <dgm:cxn modelId="{05FBE250-5FB5-4F13-B67E-1A2FE184F3C6}" type="presParOf" srcId="{36B8E9AA-7565-41F7-9358-578E5895CB1B}" destId="{186A915D-9413-4DFA-8D95-636B229BD9CE}" srcOrd="2" destOrd="0" presId="urn:microsoft.com/office/officeart/2018/2/layout/IconVerticalSolidList"/>
    <dgm:cxn modelId="{15609C34-DF1D-467B-B329-6E166D9A8C03}" type="presParOf" srcId="{36B8E9AA-7565-41F7-9358-578E5895CB1B}" destId="{CAF430D9-873B-4FEA-BCAF-E6BBBF19943D}" srcOrd="3" destOrd="0" presId="urn:microsoft.com/office/officeart/2018/2/layout/IconVerticalSolidList"/>
    <dgm:cxn modelId="{1EACDA8F-5C11-49DF-B86E-9B815E42B940}" type="presParOf" srcId="{57602407-B7DC-4AF5-BF58-C99AD885C4E4}" destId="{FAB5FC01-4A0B-4C73-ABD1-BD4C08AB7F2A}" srcOrd="1" destOrd="0" presId="urn:microsoft.com/office/officeart/2018/2/layout/IconVerticalSolidList"/>
    <dgm:cxn modelId="{6DAD96EF-AEF4-45B6-A40F-ADA86F26EC89}" type="presParOf" srcId="{57602407-B7DC-4AF5-BF58-C99AD885C4E4}" destId="{93343F51-96F5-4A09-8C1A-F5AAC994622A}" srcOrd="2" destOrd="0" presId="urn:microsoft.com/office/officeart/2018/2/layout/IconVerticalSolidList"/>
    <dgm:cxn modelId="{0C64C2DF-5FF3-4F05-8929-E6F8C6EB6E03}" type="presParOf" srcId="{93343F51-96F5-4A09-8C1A-F5AAC994622A}" destId="{C3C1A99E-A446-4563-B038-1117F28AC499}" srcOrd="0" destOrd="0" presId="urn:microsoft.com/office/officeart/2018/2/layout/IconVerticalSolidList"/>
    <dgm:cxn modelId="{E150CD38-C827-4F6B-A841-19A47CA7A192}" type="presParOf" srcId="{93343F51-96F5-4A09-8C1A-F5AAC994622A}" destId="{4AD58592-2C6E-44EA-9E8D-D0C8D658C68C}" srcOrd="1" destOrd="0" presId="urn:microsoft.com/office/officeart/2018/2/layout/IconVerticalSolidList"/>
    <dgm:cxn modelId="{337D4CEF-C3BA-4C22-B682-DAE1C6C554BC}" type="presParOf" srcId="{93343F51-96F5-4A09-8C1A-F5AAC994622A}" destId="{6C84B5C6-554B-455D-949D-711024F0BBD1}" srcOrd="2" destOrd="0" presId="urn:microsoft.com/office/officeart/2018/2/layout/IconVerticalSolidList"/>
    <dgm:cxn modelId="{F58EED10-7431-49CC-BE35-7BB01263AE5E}" type="presParOf" srcId="{93343F51-96F5-4A09-8C1A-F5AAC994622A}" destId="{AEB20A2B-056C-47C3-B271-87D7FF5929C2}" srcOrd="3" destOrd="0" presId="urn:microsoft.com/office/officeart/2018/2/layout/IconVerticalSolidList"/>
    <dgm:cxn modelId="{8DBC470A-8F3B-4244-9EC5-AA43C0BC32D9}" type="presParOf" srcId="{57602407-B7DC-4AF5-BF58-C99AD885C4E4}" destId="{82AF879C-B816-4E40-84E0-273E8608ED33}" srcOrd="3" destOrd="0" presId="urn:microsoft.com/office/officeart/2018/2/layout/IconVerticalSolidList"/>
    <dgm:cxn modelId="{50F9472D-3C23-4DD0-A4C9-6329977D1891}" type="presParOf" srcId="{57602407-B7DC-4AF5-BF58-C99AD885C4E4}" destId="{0F64D4F4-BEDD-4140-8FEB-7D58B0F3DA29}" srcOrd="4" destOrd="0" presId="urn:microsoft.com/office/officeart/2018/2/layout/IconVerticalSolidList"/>
    <dgm:cxn modelId="{CC991D4D-D220-421E-A238-06A85AB0C72B}" type="presParOf" srcId="{0F64D4F4-BEDD-4140-8FEB-7D58B0F3DA29}" destId="{7F89DE8B-F62C-4B1A-A4AC-B572A1A49AAD}" srcOrd="0" destOrd="0" presId="urn:microsoft.com/office/officeart/2018/2/layout/IconVerticalSolidList"/>
    <dgm:cxn modelId="{0F9E26F4-4F02-4D1B-8F2A-67670FE0E7F5}" type="presParOf" srcId="{0F64D4F4-BEDD-4140-8FEB-7D58B0F3DA29}" destId="{F169D597-B544-4CA3-9071-63304689E538}" srcOrd="1" destOrd="0" presId="urn:microsoft.com/office/officeart/2018/2/layout/IconVerticalSolidList"/>
    <dgm:cxn modelId="{A00AB8FC-7E0F-4F2D-A2DD-D5E25F91D952}" type="presParOf" srcId="{0F64D4F4-BEDD-4140-8FEB-7D58B0F3DA29}" destId="{A02E8D05-075A-46F2-AE97-F2CD30C8E291}" srcOrd="2" destOrd="0" presId="urn:microsoft.com/office/officeart/2018/2/layout/IconVerticalSolidList"/>
    <dgm:cxn modelId="{7E439E6A-190B-4129-93BA-0A29AC2296C3}" type="presParOf" srcId="{0F64D4F4-BEDD-4140-8FEB-7D58B0F3DA29}" destId="{59D1F6B4-46F5-4FDB-AE57-E05CC2CC5BE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56B4A3-2D6F-4C20-AC83-0E550E39F84C}"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91D2B8AA-D6FE-4233-90EA-A03712D93F04}">
      <dgm:prSet/>
      <dgm:spPr/>
      <dgm:t>
        <a:bodyPr/>
        <a:lstStyle/>
        <a:p>
          <a:r>
            <a:rPr lang="en-US"/>
            <a:t>Healthcare providers and facilities are more likely than others to submit fraudulent claims. By identifying these providers and facilities, we can better target our fraud detection efforts and resources.</a:t>
          </a:r>
        </a:p>
      </dgm:t>
    </dgm:pt>
    <dgm:pt modelId="{0AF0FB0A-3FBB-4F57-BC54-8F08F0E4D8A9}" type="parTrans" cxnId="{37DA4906-6563-4D60-86B9-C5D5DA233E8B}">
      <dgm:prSet/>
      <dgm:spPr/>
      <dgm:t>
        <a:bodyPr/>
        <a:lstStyle/>
        <a:p>
          <a:endParaRPr lang="en-US"/>
        </a:p>
      </dgm:t>
    </dgm:pt>
    <dgm:pt modelId="{1437F56C-C22F-4718-B963-9A21BAB72DA8}" type="sibTrans" cxnId="{37DA4906-6563-4D60-86B9-C5D5DA233E8B}">
      <dgm:prSet/>
      <dgm:spPr/>
      <dgm:t>
        <a:bodyPr/>
        <a:lstStyle/>
        <a:p>
          <a:endParaRPr lang="en-US"/>
        </a:p>
      </dgm:t>
    </dgm:pt>
    <dgm:pt modelId="{6A862E44-7965-4167-B77F-AB98BCC04CE1}">
      <dgm:prSet/>
      <dgm:spPr/>
      <dgm:t>
        <a:bodyPr/>
        <a:lstStyle/>
        <a:p>
          <a:r>
            <a:rPr lang="en-US"/>
            <a:t>Certain medical treatments and services are more likely to result in false claims. This data can be utilized to detect suspected fraud more quickly and precisely.</a:t>
          </a:r>
        </a:p>
      </dgm:t>
    </dgm:pt>
    <dgm:pt modelId="{ABDBF536-28DA-435F-B630-343AFCB37067}" type="parTrans" cxnId="{29F509EA-2C7A-42BD-9009-D4B585C92CE5}">
      <dgm:prSet/>
      <dgm:spPr/>
      <dgm:t>
        <a:bodyPr/>
        <a:lstStyle/>
        <a:p>
          <a:endParaRPr lang="en-US"/>
        </a:p>
      </dgm:t>
    </dgm:pt>
    <dgm:pt modelId="{EE329584-077B-40A4-880D-2D0D9A62C974}" type="sibTrans" cxnId="{29F509EA-2C7A-42BD-9009-D4B585C92CE5}">
      <dgm:prSet/>
      <dgm:spPr/>
      <dgm:t>
        <a:bodyPr/>
        <a:lstStyle/>
        <a:p>
          <a:endParaRPr lang="en-US"/>
        </a:p>
      </dgm:t>
    </dgm:pt>
    <dgm:pt modelId="{8E69A6AB-B0DC-49C3-91B0-C09A5C62F8BA}">
      <dgm:prSet/>
      <dgm:spPr/>
      <dgm:t>
        <a:bodyPr/>
        <a:lstStyle/>
        <a:p>
          <a:r>
            <a:rPr lang="en-US"/>
            <a:t>Finding patterns and anomalies in data can be indicating of fraudulent activity. We can construct advanced analytical models and algorithms to detect and prevent fraud more efficiently by recognizing these trends and anomalies.</a:t>
          </a:r>
        </a:p>
      </dgm:t>
    </dgm:pt>
    <dgm:pt modelId="{E0F111CE-40FA-41F8-B154-877CAAF2B01E}" type="parTrans" cxnId="{136C9225-3F74-44B6-BEDD-1B0CED4BB729}">
      <dgm:prSet/>
      <dgm:spPr/>
      <dgm:t>
        <a:bodyPr/>
        <a:lstStyle/>
        <a:p>
          <a:endParaRPr lang="en-US"/>
        </a:p>
      </dgm:t>
    </dgm:pt>
    <dgm:pt modelId="{4B7CA914-3F24-4F15-803D-893EC632BF41}" type="sibTrans" cxnId="{136C9225-3F74-44B6-BEDD-1B0CED4BB729}">
      <dgm:prSet/>
      <dgm:spPr/>
      <dgm:t>
        <a:bodyPr/>
        <a:lstStyle/>
        <a:p>
          <a:endParaRPr lang="en-US"/>
        </a:p>
      </dgm:t>
    </dgm:pt>
    <dgm:pt modelId="{23328229-B2D0-884F-BCA0-0B601799B7C0}" type="pres">
      <dgm:prSet presAssocID="{9556B4A3-2D6F-4C20-AC83-0E550E39F84C}" presName="vert0" presStyleCnt="0">
        <dgm:presLayoutVars>
          <dgm:dir/>
          <dgm:animOne val="branch"/>
          <dgm:animLvl val="lvl"/>
        </dgm:presLayoutVars>
      </dgm:prSet>
      <dgm:spPr/>
    </dgm:pt>
    <dgm:pt modelId="{B643823A-65E4-1B41-A8F9-E74B64E3522C}" type="pres">
      <dgm:prSet presAssocID="{91D2B8AA-D6FE-4233-90EA-A03712D93F04}" presName="thickLine" presStyleLbl="alignNode1" presStyleIdx="0" presStyleCnt="3"/>
      <dgm:spPr/>
    </dgm:pt>
    <dgm:pt modelId="{F1F93E77-C619-6D4E-B08E-DCDA8D855BC5}" type="pres">
      <dgm:prSet presAssocID="{91D2B8AA-D6FE-4233-90EA-A03712D93F04}" presName="horz1" presStyleCnt="0"/>
      <dgm:spPr/>
    </dgm:pt>
    <dgm:pt modelId="{B7715C0E-459C-F24F-97B0-C23703F52D16}" type="pres">
      <dgm:prSet presAssocID="{91D2B8AA-D6FE-4233-90EA-A03712D93F04}" presName="tx1" presStyleLbl="revTx" presStyleIdx="0" presStyleCnt="3"/>
      <dgm:spPr/>
    </dgm:pt>
    <dgm:pt modelId="{6D557BC2-9B40-4A4B-A76F-C41C995BFB64}" type="pres">
      <dgm:prSet presAssocID="{91D2B8AA-D6FE-4233-90EA-A03712D93F04}" presName="vert1" presStyleCnt="0"/>
      <dgm:spPr/>
    </dgm:pt>
    <dgm:pt modelId="{86B695D9-5785-024F-87ED-21EF17CE27F8}" type="pres">
      <dgm:prSet presAssocID="{6A862E44-7965-4167-B77F-AB98BCC04CE1}" presName="thickLine" presStyleLbl="alignNode1" presStyleIdx="1" presStyleCnt="3"/>
      <dgm:spPr/>
    </dgm:pt>
    <dgm:pt modelId="{ABEB06C0-839C-A844-8B4B-777B384F583B}" type="pres">
      <dgm:prSet presAssocID="{6A862E44-7965-4167-B77F-AB98BCC04CE1}" presName="horz1" presStyleCnt="0"/>
      <dgm:spPr/>
    </dgm:pt>
    <dgm:pt modelId="{2F228896-ECAF-8540-9EDA-915A11CB1429}" type="pres">
      <dgm:prSet presAssocID="{6A862E44-7965-4167-B77F-AB98BCC04CE1}" presName="tx1" presStyleLbl="revTx" presStyleIdx="1" presStyleCnt="3"/>
      <dgm:spPr/>
    </dgm:pt>
    <dgm:pt modelId="{C2A2264E-D782-7A4B-ACD6-A8B9B4875486}" type="pres">
      <dgm:prSet presAssocID="{6A862E44-7965-4167-B77F-AB98BCC04CE1}" presName="vert1" presStyleCnt="0"/>
      <dgm:spPr/>
    </dgm:pt>
    <dgm:pt modelId="{355787C4-0933-B14B-93BF-06F23B2D8544}" type="pres">
      <dgm:prSet presAssocID="{8E69A6AB-B0DC-49C3-91B0-C09A5C62F8BA}" presName="thickLine" presStyleLbl="alignNode1" presStyleIdx="2" presStyleCnt="3"/>
      <dgm:spPr/>
    </dgm:pt>
    <dgm:pt modelId="{BAF977D9-7704-D94F-97D0-A78512A20682}" type="pres">
      <dgm:prSet presAssocID="{8E69A6AB-B0DC-49C3-91B0-C09A5C62F8BA}" presName="horz1" presStyleCnt="0"/>
      <dgm:spPr/>
    </dgm:pt>
    <dgm:pt modelId="{23176D3E-B196-5244-937E-4DEE7334F09D}" type="pres">
      <dgm:prSet presAssocID="{8E69A6AB-B0DC-49C3-91B0-C09A5C62F8BA}" presName="tx1" presStyleLbl="revTx" presStyleIdx="2" presStyleCnt="3"/>
      <dgm:spPr/>
    </dgm:pt>
    <dgm:pt modelId="{CEAD9913-463A-2148-A35B-F2101A31DA69}" type="pres">
      <dgm:prSet presAssocID="{8E69A6AB-B0DC-49C3-91B0-C09A5C62F8BA}" presName="vert1" presStyleCnt="0"/>
      <dgm:spPr/>
    </dgm:pt>
  </dgm:ptLst>
  <dgm:cxnLst>
    <dgm:cxn modelId="{37DA4906-6563-4D60-86B9-C5D5DA233E8B}" srcId="{9556B4A3-2D6F-4C20-AC83-0E550E39F84C}" destId="{91D2B8AA-D6FE-4233-90EA-A03712D93F04}" srcOrd="0" destOrd="0" parTransId="{0AF0FB0A-3FBB-4F57-BC54-8F08F0E4D8A9}" sibTransId="{1437F56C-C22F-4718-B963-9A21BAB72DA8}"/>
    <dgm:cxn modelId="{136C9225-3F74-44B6-BEDD-1B0CED4BB729}" srcId="{9556B4A3-2D6F-4C20-AC83-0E550E39F84C}" destId="{8E69A6AB-B0DC-49C3-91B0-C09A5C62F8BA}" srcOrd="2" destOrd="0" parTransId="{E0F111CE-40FA-41F8-B154-877CAAF2B01E}" sibTransId="{4B7CA914-3F24-4F15-803D-893EC632BF41}"/>
    <dgm:cxn modelId="{E46F4A5F-7B54-D64D-A0F7-C0E5563C48D4}" type="presOf" srcId="{91D2B8AA-D6FE-4233-90EA-A03712D93F04}" destId="{B7715C0E-459C-F24F-97B0-C23703F52D16}" srcOrd="0" destOrd="0" presId="urn:microsoft.com/office/officeart/2008/layout/LinedList"/>
    <dgm:cxn modelId="{633D3560-67E4-D949-B61F-FD699276C92A}" type="presOf" srcId="{6A862E44-7965-4167-B77F-AB98BCC04CE1}" destId="{2F228896-ECAF-8540-9EDA-915A11CB1429}" srcOrd="0" destOrd="0" presId="urn:microsoft.com/office/officeart/2008/layout/LinedList"/>
    <dgm:cxn modelId="{F07782A9-4C00-CD48-9DD7-31A276417062}" type="presOf" srcId="{9556B4A3-2D6F-4C20-AC83-0E550E39F84C}" destId="{23328229-B2D0-884F-BCA0-0B601799B7C0}" srcOrd="0" destOrd="0" presId="urn:microsoft.com/office/officeart/2008/layout/LinedList"/>
    <dgm:cxn modelId="{6890DFA9-EB64-BC4F-8E23-3327F6B4F7C7}" type="presOf" srcId="{8E69A6AB-B0DC-49C3-91B0-C09A5C62F8BA}" destId="{23176D3E-B196-5244-937E-4DEE7334F09D}" srcOrd="0" destOrd="0" presId="urn:microsoft.com/office/officeart/2008/layout/LinedList"/>
    <dgm:cxn modelId="{29F509EA-2C7A-42BD-9009-D4B585C92CE5}" srcId="{9556B4A3-2D6F-4C20-AC83-0E550E39F84C}" destId="{6A862E44-7965-4167-B77F-AB98BCC04CE1}" srcOrd="1" destOrd="0" parTransId="{ABDBF536-28DA-435F-B630-343AFCB37067}" sibTransId="{EE329584-077B-40A4-880D-2D0D9A62C974}"/>
    <dgm:cxn modelId="{20618BF3-8801-C04B-BE03-AD4CAF30F4BE}" type="presParOf" srcId="{23328229-B2D0-884F-BCA0-0B601799B7C0}" destId="{B643823A-65E4-1B41-A8F9-E74B64E3522C}" srcOrd="0" destOrd="0" presId="urn:microsoft.com/office/officeart/2008/layout/LinedList"/>
    <dgm:cxn modelId="{469F85A9-A6FE-6C45-884A-667CFA209896}" type="presParOf" srcId="{23328229-B2D0-884F-BCA0-0B601799B7C0}" destId="{F1F93E77-C619-6D4E-B08E-DCDA8D855BC5}" srcOrd="1" destOrd="0" presId="urn:microsoft.com/office/officeart/2008/layout/LinedList"/>
    <dgm:cxn modelId="{72184F40-E0D3-6E4D-9374-D950BB631DB7}" type="presParOf" srcId="{F1F93E77-C619-6D4E-B08E-DCDA8D855BC5}" destId="{B7715C0E-459C-F24F-97B0-C23703F52D16}" srcOrd="0" destOrd="0" presId="urn:microsoft.com/office/officeart/2008/layout/LinedList"/>
    <dgm:cxn modelId="{A357DE7B-A903-FC4A-B398-FF544E93FC90}" type="presParOf" srcId="{F1F93E77-C619-6D4E-B08E-DCDA8D855BC5}" destId="{6D557BC2-9B40-4A4B-A76F-C41C995BFB64}" srcOrd="1" destOrd="0" presId="urn:microsoft.com/office/officeart/2008/layout/LinedList"/>
    <dgm:cxn modelId="{DAF17E51-30C2-2F4D-9944-697032217DBB}" type="presParOf" srcId="{23328229-B2D0-884F-BCA0-0B601799B7C0}" destId="{86B695D9-5785-024F-87ED-21EF17CE27F8}" srcOrd="2" destOrd="0" presId="urn:microsoft.com/office/officeart/2008/layout/LinedList"/>
    <dgm:cxn modelId="{0AF9B185-C904-D544-AD52-47DE44F69A3A}" type="presParOf" srcId="{23328229-B2D0-884F-BCA0-0B601799B7C0}" destId="{ABEB06C0-839C-A844-8B4B-777B384F583B}" srcOrd="3" destOrd="0" presId="urn:microsoft.com/office/officeart/2008/layout/LinedList"/>
    <dgm:cxn modelId="{56751656-334A-CD42-BF7D-C2FBC8D2BA26}" type="presParOf" srcId="{ABEB06C0-839C-A844-8B4B-777B384F583B}" destId="{2F228896-ECAF-8540-9EDA-915A11CB1429}" srcOrd="0" destOrd="0" presId="urn:microsoft.com/office/officeart/2008/layout/LinedList"/>
    <dgm:cxn modelId="{7FBF2BCA-0BAD-8840-A592-8A3A92A49DC8}" type="presParOf" srcId="{ABEB06C0-839C-A844-8B4B-777B384F583B}" destId="{C2A2264E-D782-7A4B-ACD6-A8B9B4875486}" srcOrd="1" destOrd="0" presId="urn:microsoft.com/office/officeart/2008/layout/LinedList"/>
    <dgm:cxn modelId="{EF0DC205-E317-B743-8D53-AEC7DDDAE59B}" type="presParOf" srcId="{23328229-B2D0-884F-BCA0-0B601799B7C0}" destId="{355787C4-0933-B14B-93BF-06F23B2D8544}" srcOrd="4" destOrd="0" presId="urn:microsoft.com/office/officeart/2008/layout/LinedList"/>
    <dgm:cxn modelId="{1431D6BD-1B13-254B-9B8B-85055FC04D12}" type="presParOf" srcId="{23328229-B2D0-884F-BCA0-0B601799B7C0}" destId="{BAF977D9-7704-D94F-97D0-A78512A20682}" srcOrd="5" destOrd="0" presId="urn:microsoft.com/office/officeart/2008/layout/LinedList"/>
    <dgm:cxn modelId="{593B890C-E055-3240-A90A-F56073F6A8BC}" type="presParOf" srcId="{BAF977D9-7704-D94F-97D0-A78512A20682}" destId="{23176D3E-B196-5244-937E-4DEE7334F09D}" srcOrd="0" destOrd="0" presId="urn:microsoft.com/office/officeart/2008/layout/LinedList"/>
    <dgm:cxn modelId="{785CE17B-ED5B-BE45-BF15-D41CDB8F664C}" type="presParOf" srcId="{BAF977D9-7704-D94F-97D0-A78512A20682}" destId="{CEAD9913-463A-2148-A35B-F2101A31DA6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E2F09-4CE5-4C94-927F-755D9304D240}">
      <dsp:nvSpPr>
        <dsp:cNvPr id="0" name=""/>
        <dsp:cNvSpPr/>
      </dsp:nvSpPr>
      <dsp:spPr>
        <a:xfrm>
          <a:off x="4621" y="1023000"/>
          <a:ext cx="4040906" cy="1616362"/>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dirty="0"/>
            <a:t>Our project focuses on detecting and preventing fraudulent actions within the Medicare system through the use of advanced data processing and analytical tools. </a:t>
          </a:r>
        </a:p>
      </dsp:txBody>
      <dsp:txXfrm>
        <a:off x="4621" y="1023000"/>
        <a:ext cx="3636816" cy="1616362"/>
      </dsp:txXfrm>
    </dsp:sp>
    <dsp:sp modelId="{BEEF0C0A-691D-477F-9479-CB6B5B27B950}">
      <dsp:nvSpPr>
        <dsp:cNvPr id="0" name=""/>
        <dsp:cNvSpPr/>
      </dsp:nvSpPr>
      <dsp:spPr>
        <a:xfrm>
          <a:off x="3237346" y="1023000"/>
          <a:ext cx="4040906" cy="1616362"/>
        </a:xfrm>
        <a:prstGeom prst="chevron">
          <a:avLst/>
        </a:prstGeom>
        <a:solidFill>
          <a:schemeClr val="accent5">
            <a:hueOff val="7693084"/>
            <a:satOff val="3327"/>
            <a:lumOff val="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a:t>The goal of our project is to improve the effectiveness and effectiveness of the Medicare system by finding trends and abnormalities in data.</a:t>
          </a:r>
        </a:p>
      </dsp:txBody>
      <dsp:txXfrm>
        <a:off x="4045527" y="1023000"/>
        <a:ext cx="2424544" cy="1616362"/>
      </dsp:txXfrm>
    </dsp:sp>
    <dsp:sp modelId="{B3BA08F5-C642-4C76-A82F-FD34AD9B8C4A}">
      <dsp:nvSpPr>
        <dsp:cNvPr id="0" name=""/>
        <dsp:cNvSpPr/>
      </dsp:nvSpPr>
      <dsp:spPr>
        <a:xfrm>
          <a:off x="6470072" y="1023000"/>
          <a:ext cx="4040906" cy="1616362"/>
        </a:xfrm>
        <a:prstGeom prst="chevron">
          <a:avLst/>
        </a:prstGeom>
        <a:solidFill>
          <a:schemeClr val="accent5">
            <a:hueOff val="15386168"/>
            <a:satOff val="6654"/>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7" tIns="40005" rIns="20003" bIns="40005" numCol="1" spcCol="1270" anchor="ctr" anchorCtr="0">
          <a:noAutofit/>
        </a:bodyPr>
        <a:lstStyle/>
        <a:p>
          <a:pPr marL="0" lvl="0" indent="0" algn="ctr" defTabSz="666750">
            <a:lnSpc>
              <a:spcPct val="90000"/>
            </a:lnSpc>
            <a:spcBef>
              <a:spcPct val="0"/>
            </a:spcBef>
            <a:spcAft>
              <a:spcPct val="35000"/>
            </a:spcAft>
            <a:buNone/>
          </a:pPr>
          <a:r>
            <a:rPr lang="en-US" sz="1500" kern="1200"/>
            <a:t>This may be indicating the existence of fraudulent activity, detecting fraudulent claims, and, eventually, reducing the occurrence of healthcare fraud.</a:t>
          </a:r>
        </a:p>
      </dsp:txBody>
      <dsp:txXfrm>
        <a:off x="7278253" y="1023000"/>
        <a:ext cx="2424544" cy="16163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FF1AF-48DD-45A3-B12F-71C41FDEDFFE}">
      <dsp:nvSpPr>
        <dsp:cNvPr id="0" name=""/>
        <dsp:cNvSpPr/>
      </dsp:nvSpPr>
      <dsp:spPr>
        <a:xfrm>
          <a:off x="3080" y="120342"/>
          <a:ext cx="2444055" cy="34216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533400">
            <a:lnSpc>
              <a:spcPct val="90000"/>
            </a:lnSpc>
            <a:spcBef>
              <a:spcPct val="0"/>
            </a:spcBef>
            <a:spcAft>
              <a:spcPct val="35000"/>
            </a:spcAft>
            <a:buNone/>
          </a:pPr>
          <a:r>
            <a:rPr lang="en-US" sz="1200" kern="1200"/>
            <a:t>Building and deploying powerful analytical models and algorithms to detect and prevent fraud in the Medicare system.</a:t>
          </a:r>
        </a:p>
      </dsp:txBody>
      <dsp:txXfrm>
        <a:off x="3080" y="1420580"/>
        <a:ext cx="2444055" cy="2053006"/>
      </dsp:txXfrm>
    </dsp:sp>
    <dsp:sp modelId="{EA01ABD6-924A-43D6-9119-A16B7C965BD7}">
      <dsp:nvSpPr>
        <dsp:cNvPr id="0" name=""/>
        <dsp:cNvSpPr/>
      </dsp:nvSpPr>
      <dsp:spPr>
        <a:xfrm>
          <a:off x="711856" y="462510"/>
          <a:ext cx="1026503" cy="1026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612838"/>
        <a:ext cx="725847" cy="725847"/>
      </dsp:txXfrm>
    </dsp:sp>
    <dsp:sp modelId="{5E4A7145-BDD0-4A6F-BAAA-AF9C24AEE2B6}">
      <dsp:nvSpPr>
        <dsp:cNvPr id="0" name=""/>
        <dsp:cNvSpPr/>
      </dsp:nvSpPr>
      <dsp:spPr>
        <a:xfrm>
          <a:off x="3080" y="3541948"/>
          <a:ext cx="2444055" cy="72"/>
        </a:xfrm>
        <a:prstGeom prst="rect">
          <a:avLst/>
        </a:prstGeom>
        <a:solidFill>
          <a:schemeClr val="accent2">
            <a:hueOff val="-2653223"/>
            <a:satOff val="5579"/>
            <a:lumOff val="-924"/>
            <a:alphaOff val="0"/>
          </a:schemeClr>
        </a:solidFill>
        <a:ln w="12700" cap="flat" cmpd="sng" algn="ctr">
          <a:solidFill>
            <a:schemeClr val="accent2">
              <a:hueOff val="-2653223"/>
              <a:satOff val="5579"/>
              <a:lumOff val="-9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989B86-B328-42CF-9716-E380B8DEF34E}">
      <dsp:nvSpPr>
        <dsp:cNvPr id="0" name=""/>
        <dsp:cNvSpPr/>
      </dsp:nvSpPr>
      <dsp:spPr>
        <a:xfrm>
          <a:off x="2691541" y="120342"/>
          <a:ext cx="2444055" cy="3421677"/>
        </a:xfrm>
        <a:prstGeom prst="rect">
          <a:avLst/>
        </a:prstGeom>
        <a:solidFill>
          <a:schemeClr val="accent2">
            <a:tint val="40000"/>
            <a:alpha val="90000"/>
            <a:hueOff val="-6294455"/>
            <a:satOff val="10543"/>
            <a:lumOff val="-347"/>
            <a:alphaOff val="0"/>
          </a:schemeClr>
        </a:solidFill>
        <a:ln w="12700" cap="flat" cmpd="sng" algn="ctr">
          <a:solidFill>
            <a:schemeClr val="accent2">
              <a:tint val="40000"/>
              <a:alpha val="90000"/>
              <a:hueOff val="-6294455"/>
              <a:satOff val="10543"/>
              <a:lumOff val="-3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533400">
            <a:lnSpc>
              <a:spcPct val="90000"/>
            </a:lnSpc>
            <a:spcBef>
              <a:spcPct val="0"/>
            </a:spcBef>
            <a:spcAft>
              <a:spcPct val="35000"/>
            </a:spcAft>
            <a:buNone/>
          </a:pPr>
          <a:r>
            <a:rPr lang="en-US" sz="1200" kern="1200"/>
            <a:t>Using machine learning and artificial intelligence techniques to improve the accuracy and efficiency of fraud detection procedures.</a:t>
          </a:r>
        </a:p>
      </dsp:txBody>
      <dsp:txXfrm>
        <a:off x="2691541" y="1420580"/>
        <a:ext cx="2444055" cy="2053006"/>
      </dsp:txXfrm>
    </dsp:sp>
    <dsp:sp modelId="{840A4D38-F4E6-4C12-AC96-93E48EFB8320}">
      <dsp:nvSpPr>
        <dsp:cNvPr id="0" name=""/>
        <dsp:cNvSpPr/>
      </dsp:nvSpPr>
      <dsp:spPr>
        <a:xfrm>
          <a:off x="3400317" y="462510"/>
          <a:ext cx="1026503" cy="1026503"/>
        </a:xfrm>
        <a:prstGeom prst="ellipse">
          <a:avLst/>
        </a:prstGeom>
        <a:solidFill>
          <a:schemeClr val="accent2">
            <a:hueOff val="-5306446"/>
            <a:satOff val="11157"/>
            <a:lumOff val="-1849"/>
            <a:alphaOff val="0"/>
          </a:schemeClr>
        </a:solidFill>
        <a:ln w="12700" cap="flat" cmpd="sng" algn="ctr">
          <a:solidFill>
            <a:schemeClr val="accent2">
              <a:hueOff val="-5306446"/>
              <a:satOff val="11157"/>
              <a:lumOff val="-18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612838"/>
        <a:ext cx="725847" cy="725847"/>
      </dsp:txXfrm>
    </dsp:sp>
    <dsp:sp modelId="{08047D3C-03FF-46F1-8130-5377F5ED931E}">
      <dsp:nvSpPr>
        <dsp:cNvPr id="0" name=""/>
        <dsp:cNvSpPr/>
      </dsp:nvSpPr>
      <dsp:spPr>
        <a:xfrm>
          <a:off x="2691541" y="3541948"/>
          <a:ext cx="2444055" cy="72"/>
        </a:xfrm>
        <a:prstGeom prst="rect">
          <a:avLst/>
        </a:prstGeom>
        <a:solidFill>
          <a:schemeClr val="accent2">
            <a:hueOff val="-7959670"/>
            <a:satOff val="16736"/>
            <a:lumOff val="-2773"/>
            <a:alphaOff val="0"/>
          </a:schemeClr>
        </a:solidFill>
        <a:ln w="12700" cap="flat" cmpd="sng" algn="ctr">
          <a:solidFill>
            <a:schemeClr val="accent2">
              <a:hueOff val="-7959670"/>
              <a:satOff val="16736"/>
              <a:lumOff val="-27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9D0262-E0E9-42C7-BA64-FDADDEFDC1DE}">
      <dsp:nvSpPr>
        <dsp:cNvPr id="0" name=""/>
        <dsp:cNvSpPr/>
      </dsp:nvSpPr>
      <dsp:spPr>
        <a:xfrm>
          <a:off x="5380002" y="120342"/>
          <a:ext cx="2444055" cy="3421677"/>
        </a:xfrm>
        <a:prstGeom prst="rect">
          <a:avLst/>
        </a:prstGeom>
        <a:solidFill>
          <a:schemeClr val="accent2">
            <a:tint val="40000"/>
            <a:alpha val="90000"/>
            <a:hueOff val="-12588909"/>
            <a:satOff val="21086"/>
            <a:lumOff val="-693"/>
            <a:alphaOff val="0"/>
          </a:schemeClr>
        </a:solidFill>
        <a:ln w="12700" cap="flat" cmpd="sng" algn="ctr">
          <a:solidFill>
            <a:schemeClr val="accent2">
              <a:tint val="40000"/>
              <a:alpha val="90000"/>
              <a:hueOff val="-12588909"/>
              <a:satOff val="21086"/>
              <a:lumOff val="-6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533400">
            <a:lnSpc>
              <a:spcPct val="90000"/>
            </a:lnSpc>
            <a:spcBef>
              <a:spcPct val="0"/>
            </a:spcBef>
            <a:spcAft>
              <a:spcPct val="35000"/>
            </a:spcAft>
            <a:buNone/>
          </a:pPr>
          <a:r>
            <a:rPr lang="en-US" sz="1200" kern="1200"/>
            <a:t>Collaborating with healthcare stakeholders, including Medicare providers and patients, to discover system vulnerabilities and improve fraud prevention methods.</a:t>
          </a:r>
        </a:p>
      </dsp:txBody>
      <dsp:txXfrm>
        <a:off x="5380002" y="1420580"/>
        <a:ext cx="2444055" cy="2053006"/>
      </dsp:txXfrm>
    </dsp:sp>
    <dsp:sp modelId="{DB77245B-E565-46C0-AFAF-AC533E7385FF}">
      <dsp:nvSpPr>
        <dsp:cNvPr id="0" name=""/>
        <dsp:cNvSpPr/>
      </dsp:nvSpPr>
      <dsp:spPr>
        <a:xfrm>
          <a:off x="6088778" y="462510"/>
          <a:ext cx="1026503" cy="1026503"/>
        </a:xfrm>
        <a:prstGeom prst="ellipse">
          <a:avLst/>
        </a:prstGeom>
        <a:solidFill>
          <a:schemeClr val="accent2">
            <a:hueOff val="-10612893"/>
            <a:satOff val="22315"/>
            <a:lumOff val="-3697"/>
            <a:alphaOff val="0"/>
          </a:schemeClr>
        </a:solidFill>
        <a:ln w="12700" cap="flat" cmpd="sng" algn="ctr">
          <a:solidFill>
            <a:schemeClr val="accent2">
              <a:hueOff val="-10612893"/>
              <a:satOff val="22315"/>
              <a:lumOff val="-36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612838"/>
        <a:ext cx="725847" cy="725847"/>
      </dsp:txXfrm>
    </dsp:sp>
    <dsp:sp modelId="{FD784FAA-6BA7-4B3E-B78A-ADE6D430D1C7}">
      <dsp:nvSpPr>
        <dsp:cNvPr id="0" name=""/>
        <dsp:cNvSpPr/>
      </dsp:nvSpPr>
      <dsp:spPr>
        <a:xfrm>
          <a:off x="5380002" y="3541948"/>
          <a:ext cx="2444055" cy="72"/>
        </a:xfrm>
        <a:prstGeom prst="rect">
          <a:avLst/>
        </a:prstGeom>
        <a:solidFill>
          <a:schemeClr val="accent2">
            <a:hueOff val="-13266116"/>
            <a:satOff val="27894"/>
            <a:lumOff val="-4621"/>
            <a:alphaOff val="0"/>
          </a:schemeClr>
        </a:solidFill>
        <a:ln w="12700" cap="flat" cmpd="sng" algn="ctr">
          <a:solidFill>
            <a:schemeClr val="accent2">
              <a:hueOff val="-13266116"/>
              <a:satOff val="27894"/>
              <a:lumOff val="-46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74B026-FAB4-46D2-95DD-A90BB769878F}">
      <dsp:nvSpPr>
        <dsp:cNvPr id="0" name=""/>
        <dsp:cNvSpPr/>
      </dsp:nvSpPr>
      <dsp:spPr>
        <a:xfrm>
          <a:off x="8068463" y="120342"/>
          <a:ext cx="2444055" cy="3421677"/>
        </a:xfrm>
        <a:prstGeom prst="rect">
          <a:avLst/>
        </a:prstGeom>
        <a:solidFill>
          <a:schemeClr val="accent2">
            <a:tint val="40000"/>
            <a:alpha val="90000"/>
            <a:hueOff val="-18883363"/>
            <a:satOff val="31629"/>
            <a:lumOff val="-1040"/>
            <a:alphaOff val="0"/>
          </a:schemeClr>
        </a:solidFill>
        <a:ln w="12700" cap="flat" cmpd="sng" algn="ctr">
          <a:solidFill>
            <a:schemeClr val="accent2">
              <a:tint val="40000"/>
              <a:alpha val="90000"/>
              <a:hueOff val="-18883363"/>
              <a:satOff val="31629"/>
              <a:lumOff val="-104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533400">
            <a:lnSpc>
              <a:spcPct val="90000"/>
            </a:lnSpc>
            <a:spcBef>
              <a:spcPct val="0"/>
            </a:spcBef>
            <a:spcAft>
              <a:spcPct val="35000"/>
            </a:spcAft>
            <a:buNone/>
          </a:pPr>
          <a:r>
            <a:rPr lang="en-US" sz="1200" kern="1200"/>
            <a:t>Providing policy-makers as well as company stakeholders with practical insights and recommendations to improve the overall productivity and effectiveness of the Medicare system.</a:t>
          </a:r>
        </a:p>
      </dsp:txBody>
      <dsp:txXfrm>
        <a:off x="8068463" y="1420580"/>
        <a:ext cx="2444055" cy="2053006"/>
      </dsp:txXfrm>
    </dsp:sp>
    <dsp:sp modelId="{4C98AA49-31E0-4D92-B03F-7F968827E73C}">
      <dsp:nvSpPr>
        <dsp:cNvPr id="0" name=""/>
        <dsp:cNvSpPr/>
      </dsp:nvSpPr>
      <dsp:spPr>
        <a:xfrm>
          <a:off x="8777239" y="462510"/>
          <a:ext cx="1026503" cy="1026503"/>
        </a:xfrm>
        <a:prstGeom prst="ellipse">
          <a:avLst/>
        </a:prstGeom>
        <a:solidFill>
          <a:schemeClr val="accent2">
            <a:hueOff val="-15919340"/>
            <a:satOff val="33472"/>
            <a:lumOff val="-5546"/>
            <a:alphaOff val="0"/>
          </a:schemeClr>
        </a:solidFill>
        <a:ln w="12700" cap="flat" cmpd="sng" algn="ctr">
          <a:solidFill>
            <a:schemeClr val="accent2">
              <a:hueOff val="-15919340"/>
              <a:satOff val="33472"/>
              <a:lumOff val="-55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612838"/>
        <a:ext cx="725847" cy="725847"/>
      </dsp:txXfrm>
    </dsp:sp>
    <dsp:sp modelId="{7F95AD54-6E53-4467-A5B4-4AB2B1A50381}">
      <dsp:nvSpPr>
        <dsp:cNvPr id="0" name=""/>
        <dsp:cNvSpPr/>
      </dsp:nvSpPr>
      <dsp:spPr>
        <a:xfrm>
          <a:off x="8068463" y="3541948"/>
          <a:ext cx="2444055" cy="72"/>
        </a:xfrm>
        <a:prstGeom prst="rect">
          <a:avLst/>
        </a:prstGeom>
        <a:solidFill>
          <a:schemeClr val="accent2">
            <a:hueOff val="-18572562"/>
            <a:satOff val="39051"/>
            <a:lumOff val="-6470"/>
            <a:alphaOff val="0"/>
          </a:schemeClr>
        </a:solidFill>
        <a:ln w="12700" cap="flat" cmpd="sng" algn="ctr">
          <a:solidFill>
            <a:schemeClr val="accent2">
              <a:hueOff val="-18572562"/>
              <a:satOff val="39051"/>
              <a:lumOff val="-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2ABDB-D17F-4362-B132-77D3683413AC}">
      <dsp:nvSpPr>
        <dsp:cNvPr id="0" name=""/>
        <dsp:cNvSpPr/>
      </dsp:nvSpPr>
      <dsp:spPr>
        <a:xfrm>
          <a:off x="0" y="713"/>
          <a:ext cx="7003777" cy="16691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157A7E-ED68-4845-8461-D486164BE0B8}">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F430D9-873B-4FEA-BCAF-E6BBBF19943D}">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11200">
            <a:lnSpc>
              <a:spcPct val="90000"/>
            </a:lnSpc>
            <a:spcBef>
              <a:spcPct val="0"/>
            </a:spcBef>
            <a:spcAft>
              <a:spcPct val="35000"/>
            </a:spcAft>
            <a:buNone/>
          </a:pPr>
          <a:r>
            <a:rPr lang="en-US" sz="1600" kern="1200"/>
            <a:t>One of the most difficult challenges is managing and storing massive amounts of data. Powerful data management technologies are required to ensure that data is easily accessed and processed fast.</a:t>
          </a:r>
        </a:p>
      </dsp:txBody>
      <dsp:txXfrm>
        <a:off x="1927918" y="713"/>
        <a:ext cx="5075858" cy="1669193"/>
      </dsp:txXfrm>
    </dsp:sp>
    <dsp:sp modelId="{C3C1A99E-A446-4563-B038-1117F28AC499}">
      <dsp:nvSpPr>
        <dsp:cNvPr id="0" name=""/>
        <dsp:cNvSpPr/>
      </dsp:nvSpPr>
      <dsp:spPr>
        <a:xfrm>
          <a:off x="0" y="2087205"/>
          <a:ext cx="7003777" cy="166919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D58592-2C6E-44EA-9E8D-D0C8D658C68C}">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B20A2B-056C-47C3-B271-87D7FF5929C2}">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11200">
            <a:lnSpc>
              <a:spcPct val="90000"/>
            </a:lnSpc>
            <a:spcBef>
              <a:spcPct val="0"/>
            </a:spcBef>
            <a:spcAft>
              <a:spcPct val="35000"/>
            </a:spcAft>
            <a:buNone/>
          </a:pPr>
          <a:r>
            <a:rPr lang="en-US" sz="1600" kern="1200"/>
            <a:t>Healthcare data is often very unstructured and this complexity makes it difficult to efficiently handle and evaluate the data.</a:t>
          </a:r>
        </a:p>
      </dsp:txBody>
      <dsp:txXfrm>
        <a:off x="1927918" y="2087205"/>
        <a:ext cx="5075858" cy="1669193"/>
      </dsp:txXfrm>
    </dsp:sp>
    <dsp:sp modelId="{7F89DE8B-F62C-4B1A-A4AC-B572A1A49AAD}">
      <dsp:nvSpPr>
        <dsp:cNvPr id="0" name=""/>
        <dsp:cNvSpPr/>
      </dsp:nvSpPr>
      <dsp:spPr>
        <a:xfrm>
          <a:off x="0" y="4173697"/>
          <a:ext cx="7003777" cy="166919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69D597-B544-4CA3-9071-63304689E538}">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D1F6B4-46F5-4FDB-AE57-E05CC2CC5BEE}">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11200">
            <a:lnSpc>
              <a:spcPct val="90000"/>
            </a:lnSpc>
            <a:spcBef>
              <a:spcPct val="0"/>
            </a:spcBef>
            <a:spcAft>
              <a:spcPct val="35000"/>
            </a:spcAft>
            <a:buNone/>
          </a:pPr>
          <a:r>
            <a:rPr lang="en-US" sz="1600" kern="1200"/>
            <a:t>Finally, our project is confronted with data quality issues. The accuracy and completeness of the data are crucial to the success of our project, and we must verify that the data we use is reliable and free of errors or inconsistencies.</a:t>
          </a:r>
        </a:p>
      </dsp:txBody>
      <dsp:txXfrm>
        <a:off x="1927918" y="4173697"/>
        <a:ext cx="5075858" cy="1669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3823A-65E4-1B41-A8F9-E74B64E3522C}">
      <dsp:nvSpPr>
        <dsp:cNvPr id="0" name=""/>
        <dsp:cNvSpPr/>
      </dsp:nvSpPr>
      <dsp:spPr>
        <a:xfrm>
          <a:off x="0" y="2853"/>
          <a:ext cx="700377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715C0E-459C-F24F-97B0-C23703F52D16}">
      <dsp:nvSpPr>
        <dsp:cNvPr id="0" name=""/>
        <dsp:cNvSpPr/>
      </dsp:nvSpPr>
      <dsp:spPr>
        <a:xfrm>
          <a:off x="0" y="2853"/>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Healthcare providers and facilities are more likely than others to submit fraudulent claims. By identifying these providers and facilities, we can better target our fraud detection efforts and resources.</a:t>
          </a:r>
        </a:p>
      </dsp:txBody>
      <dsp:txXfrm>
        <a:off x="0" y="2853"/>
        <a:ext cx="7003777" cy="1945966"/>
      </dsp:txXfrm>
    </dsp:sp>
    <dsp:sp modelId="{86B695D9-5785-024F-87ED-21EF17CE27F8}">
      <dsp:nvSpPr>
        <dsp:cNvPr id="0" name=""/>
        <dsp:cNvSpPr/>
      </dsp:nvSpPr>
      <dsp:spPr>
        <a:xfrm>
          <a:off x="0" y="1948819"/>
          <a:ext cx="7003777" cy="0"/>
        </a:xfrm>
        <a:prstGeom prst="line">
          <a:avLst/>
        </a:prstGeom>
        <a:solidFill>
          <a:schemeClr val="accent5">
            <a:hueOff val="7693084"/>
            <a:satOff val="3327"/>
            <a:lumOff val="2255"/>
            <a:alphaOff val="0"/>
          </a:schemeClr>
        </a:solidFill>
        <a:ln w="12700" cap="flat" cmpd="sng" algn="ctr">
          <a:solidFill>
            <a:schemeClr val="accent5">
              <a:hueOff val="7693084"/>
              <a:satOff val="3327"/>
              <a:lumOff val="225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228896-ECAF-8540-9EDA-915A11CB1429}">
      <dsp:nvSpPr>
        <dsp:cNvPr id="0" name=""/>
        <dsp:cNvSpPr/>
      </dsp:nvSpPr>
      <dsp:spPr>
        <a:xfrm>
          <a:off x="0" y="1948819"/>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Certain medical treatments and services are more likely to result in false claims. This data can be utilized to detect suspected fraud more quickly and precisely.</a:t>
          </a:r>
        </a:p>
      </dsp:txBody>
      <dsp:txXfrm>
        <a:off x="0" y="1948819"/>
        <a:ext cx="7003777" cy="1945966"/>
      </dsp:txXfrm>
    </dsp:sp>
    <dsp:sp modelId="{355787C4-0933-B14B-93BF-06F23B2D8544}">
      <dsp:nvSpPr>
        <dsp:cNvPr id="0" name=""/>
        <dsp:cNvSpPr/>
      </dsp:nvSpPr>
      <dsp:spPr>
        <a:xfrm>
          <a:off x="0" y="3894785"/>
          <a:ext cx="7003777" cy="0"/>
        </a:xfrm>
        <a:prstGeom prst="line">
          <a:avLst/>
        </a:prstGeom>
        <a:solidFill>
          <a:schemeClr val="accent5">
            <a:hueOff val="15386168"/>
            <a:satOff val="6654"/>
            <a:lumOff val="4510"/>
            <a:alphaOff val="0"/>
          </a:schemeClr>
        </a:solidFill>
        <a:ln w="12700" cap="flat" cmpd="sng" algn="ctr">
          <a:solidFill>
            <a:schemeClr val="accent5">
              <a:hueOff val="15386168"/>
              <a:satOff val="6654"/>
              <a:lumOff val="4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176D3E-B196-5244-937E-4DEE7334F09D}">
      <dsp:nvSpPr>
        <dsp:cNvPr id="0" name=""/>
        <dsp:cNvSpPr/>
      </dsp:nvSpPr>
      <dsp:spPr>
        <a:xfrm>
          <a:off x="0" y="3894785"/>
          <a:ext cx="7003777" cy="194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Finding patterns and anomalies in data can be indicating of fraudulent activity. We can construct advanced analytical models and algorithms to detect and prevent fraud more efficiently by recognizing these trends and anomalies.</a:t>
          </a:r>
        </a:p>
      </dsp:txBody>
      <dsp:txXfrm>
        <a:off x="0" y="3894785"/>
        <a:ext cx="7003777" cy="194596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5/11/23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954218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5/11/23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9975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5/11/23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0310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5/11/23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32809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5/11/23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33727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5/11/23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68714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5/11/23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56486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5/11/23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596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5/11/23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63437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5/11/23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5561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5/11/23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8185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5/11/23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159492992"/>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01" r:id="rId8"/>
    <p:sldLayoutId id="2147483802" r:id="rId9"/>
    <p:sldLayoutId id="2147483803" r:id="rId10"/>
    <p:sldLayoutId id="214748381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data.cms.gov/provider-summary-by-type-of-service/medicare-part-d-prescribers/medicare-part-d-prescribers-by-provider-and-dru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openpaymentsdata.cms.gov/dataset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oig.hhs.gov/exclusions/exclusions_list.as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4ED1A3CF-2140-DC93-B4C0-1E2DE1D09E9E}"/>
              </a:ext>
            </a:extLst>
          </p:cNvPr>
          <p:cNvPicPr>
            <a:picLocks noChangeAspect="1"/>
          </p:cNvPicPr>
          <p:nvPr/>
        </p:nvPicPr>
        <p:blipFill rotWithShape="1">
          <a:blip r:embed="rId2">
            <a:alphaModFix amt="60000"/>
          </a:blip>
          <a:srcRect b="14790"/>
          <a:stretch/>
        </p:blipFill>
        <p:spPr>
          <a:xfrm>
            <a:off x="20" y="0"/>
            <a:ext cx="12191980" cy="6856614"/>
          </a:xfrm>
          <a:prstGeom prst="rect">
            <a:avLst/>
          </a:prstGeom>
        </p:spPr>
      </p:pic>
      <p:sp>
        <p:nvSpPr>
          <p:cNvPr id="2" name="Title 1">
            <a:extLst>
              <a:ext uri="{FF2B5EF4-FFF2-40B4-BE49-F238E27FC236}">
                <a16:creationId xmlns:a16="http://schemas.microsoft.com/office/drawing/2014/main" id="{02660F57-4903-97DC-3291-41E71B33BBEF}"/>
              </a:ext>
            </a:extLst>
          </p:cNvPr>
          <p:cNvSpPr>
            <a:spLocks noGrp="1"/>
          </p:cNvSpPr>
          <p:nvPr>
            <p:ph type="ctrTitle"/>
          </p:nvPr>
        </p:nvSpPr>
        <p:spPr>
          <a:xfrm>
            <a:off x="838200" y="740211"/>
            <a:ext cx="7530685" cy="3163864"/>
          </a:xfrm>
        </p:spPr>
        <p:txBody>
          <a:bodyPr>
            <a:normAutofit/>
          </a:bodyPr>
          <a:lstStyle/>
          <a:p>
            <a:pPr algn="l"/>
            <a:r>
              <a:rPr lang="en-US" sz="5200" dirty="0">
                <a:solidFill>
                  <a:srgbClr val="FFFFFF"/>
                </a:solidFill>
              </a:rPr>
              <a:t>Big Data Medicare Fraud Detection</a:t>
            </a:r>
            <a:endParaRPr lang="en-IN" sz="5200" dirty="0">
              <a:solidFill>
                <a:srgbClr val="FFFFFF"/>
              </a:solidFill>
            </a:endParaRPr>
          </a:p>
        </p:txBody>
      </p:sp>
      <p:sp>
        <p:nvSpPr>
          <p:cNvPr id="3" name="Subtitle 2">
            <a:extLst>
              <a:ext uri="{FF2B5EF4-FFF2-40B4-BE49-F238E27FC236}">
                <a16:creationId xmlns:a16="http://schemas.microsoft.com/office/drawing/2014/main" id="{627FEBF7-1979-B664-1FED-69C9890E4183}"/>
              </a:ext>
            </a:extLst>
          </p:cNvPr>
          <p:cNvSpPr>
            <a:spLocks noGrp="1"/>
          </p:cNvSpPr>
          <p:nvPr>
            <p:ph type="subTitle" idx="1"/>
          </p:nvPr>
        </p:nvSpPr>
        <p:spPr>
          <a:xfrm>
            <a:off x="838200" y="4074515"/>
            <a:ext cx="7583133" cy="1279124"/>
          </a:xfrm>
        </p:spPr>
        <p:txBody>
          <a:bodyPr>
            <a:normAutofit fontScale="62500" lnSpcReduction="20000"/>
          </a:bodyPr>
          <a:lstStyle/>
          <a:p>
            <a:pPr algn="r"/>
            <a:r>
              <a:rPr lang="en-US" sz="2200" dirty="0">
                <a:solidFill>
                  <a:srgbClr val="FFFFFF"/>
                </a:solidFill>
              </a:rPr>
              <a:t>By </a:t>
            </a:r>
          </a:p>
          <a:p>
            <a:pPr algn="r"/>
            <a:r>
              <a:rPr lang="en-US" sz="2200" dirty="0">
                <a:solidFill>
                  <a:srgbClr val="FFFFFF"/>
                </a:solidFill>
              </a:rPr>
              <a:t>Chandra Teja Peddi</a:t>
            </a:r>
          </a:p>
          <a:p>
            <a:pPr algn="r"/>
            <a:r>
              <a:rPr lang="en-US" sz="2200" dirty="0">
                <a:solidFill>
                  <a:srgbClr val="FFFFFF"/>
                </a:solidFill>
              </a:rPr>
              <a:t>Jaya Vamsidhar Reddy</a:t>
            </a:r>
          </a:p>
          <a:p>
            <a:pPr algn="r"/>
            <a:r>
              <a:rPr lang="en-US" sz="2200" dirty="0">
                <a:solidFill>
                  <a:srgbClr val="FFFFFF"/>
                </a:solidFill>
              </a:rPr>
              <a:t>Anish Chintamaneni</a:t>
            </a:r>
            <a:endParaRPr lang="en-IN" sz="2200" dirty="0">
              <a:solidFill>
                <a:srgbClr val="FFFFFF"/>
              </a:solidFill>
            </a:endParaRPr>
          </a:p>
        </p:txBody>
      </p:sp>
    </p:spTree>
    <p:extLst>
      <p:ext uri="{BB962C8B-B14F-4D97-AF65-F5344CB8AC3E}">
        <p14:creationId xmlns:p14="http://schemas.microsoft.com/office/powerpoint/2010/main" val="42940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Picture 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1" name="Rectangle 11">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3">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3" name="Picture 3" descr="101010 data lines to infinity">
            <a:extLst>
              <a:ext uri="{FF2B5EF4-FFF2-40B4-BE49-F238E27FC236}">
                <a16:creationId xmlns:a16="http://schemas.microsoft.com/office/drawing/2014/main" id="{F8E21305-F311-10A8-D92A-00A86D574607}"/>
              </a:ext>
            </a:extLst>
          </p:cNvPr>
          <p:cNvPicPr>
            <a:picLocks noChangeAspect="1"/>
          </p:cNvPicPr>
          <p:nvPr/>
        </p:nvPicPr>
        <p:blipFill rotWithShape="1">
          <a:blip r:embed="rId3">
            <a:alphaModFix amt="60000"/>
          </a:blip>
          <a:srcRect t="13145"/>
          <a:stretch/>
        </p:blipFill>
        <p:spPr>
          <a:xfrm>
            <a:off x="20" y="10"/>
            <a:ext cx="12191980" cy="6856614"/>
          </a:xfrm>
          <a:prstGeom prst="rect">
            <a:avLst/>
          </a:prstGeom>
        </p:spPr>
      </p:pic>
      <p:grpSp>
        <p:nvGrpSpPr>
          <p:cNvPr id="16" name="Group 15">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7" name="Picture 16">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8" name="Picture 17">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45C7E6F-1EA4-1563-F1F3-6A517BC0D2F1}"/>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a:solidFill>
                  <a:srgbClr val="FFFFFF"/>
                </a:solidFill>
              </a:rPr>
              <a:t>Data -&gt; Collection</a:t>
            </a:r>
          </a:p>
        </p:txBody>
      </p:sp>
    </p:spTree>
    <p:extLst>
      <p:ext uri="{BB962C8B-B14F-4D97-AF65-F5344CB8AC3E}">
        <p14:creationId xmlns:p14="http://schemas.microsoft.com/office/powerpoint/2010/main" val="103477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picture containing text, screenshot, font, design&#10;&#10;Description automatically generated">
            <a:extLst>
              <a:ext uri="{FF2B5EF4-FFF2-40B4-BE49-F238E27FC236}">
                <a16:creationId xmlns:a16="http://schemas.microsoft.com/office/drawing/2014/main" id="{3CDBF476-CF91-A24E-5F3E-D167390D031F}"/>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l="1425" r="9225" b="1"/>
          <a:stretch/>
        </p:blipFill>
        <p:spPr>
          <a:xfrm>
            <a:off x="20" y="10"/>
            <a:ext cx="12191980" cy="6856614"/>
          </a:xfrm>
          <a:prstGeom prst="rect">
            <a:avLst/>
          </a:prstGeom>
        </p:spPr>
      </p:pic>
      <p:grpSp>
        <p:nvGrpSpPr>
          <p:cNvPr id="27" name="Group 26">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8" name="Picture 27">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9" name="Picture 28">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2">
            <a:extLst>
              <a:ext uri="{FF2B5EF4-FFF2-40B4-BE49-F238E27FC236}">
                <a16:creationId xmlns:a16="http://schemas.microsoft.com/office/drawing/2014/main" id="{1F826C05-2369-AE9F-35AF-041A2D4D32AF}"/>
              </a:ext>
            </a:extLst>
          </p:cNvPr>
          <p:cNvSpPr>
            <a:spLocks noGrp="1"/>
          </p:cNvSpPr>
          <p:nvPr>
            <p:ph idx="1"/>
          </p:nvPr>
        </p:nvSpPr>
        <p:spPr>
          <a:xfrm>
            <a:off x="7245477" y="4135878"/>
            <a:ext cx="4977905" cy="1247022"/>
          </a:xfrm>
        </p:spPr>
        <p:txBody>
          <a:bodyPr anchor="ctr">
            <a:normAutofit lnSpcReduction="10000"/>
          </a:bodyPr>
          <a:lstStyle/>
          <a:p>
            <a:r>
              <a:rPr lang="en-IN" sz="1800" dirty="0">
                <a:solidFill>
                  <a:srgbClr val="FFFFFF"/>
                </a:solidFill>
                <a:hlinkClick r:id="rId4"/>
              </a:rPr>
              <a:t>https://data.cms.gov/provider-summary-by-type-of-service/medicare-part-d-prescribers/medicare-part-d-prescribers-by-provider-and-drug</a:t>
            </a:r>
            <a:endParaRPr lang="en-IN" sz="1800" dirty="0">
              <a:solidFill>
                <a:srgbClr val="FFFFFF"/>
              </a:solidFill>
            </a:endParaRPr>
          </a:p>
        </p:txBody>
      </p:sp>
    </p:spTree>
    <p:extLst>
      <p:ext uri="{BB962C8B-B14F-4D97-AF65-F5344CB8AC3E}">
        <p14:creationId xmlns:p14="http://schemas.microsoft.com/office/powerpoint/2010/main" val="2926391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screenshot of a computer&#10;&#10;Description automatically generated with medium confidence">
            <a:extLst>
              <a:ext uri="{FF2B5EF4-FFF2-40B4-BE49-F238E27FC236}">
                <a16:creationId xmlns:a16="http://schemas.microsoft.com/office/drawing/2014/main" id="{3268C59D-64D1-7BAC-5473-5DA8B3D7EA5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b="6269"/>
          <a:stretch/>
        </p:blipFill>
        <p:spPr>
          <a:xfrm>
            <a:off x="20" y="10"/>
            <a:ext cx="12191980" cy="6856614"/>
          </a:xfrm>
          <a:prstGeom prst="rect">
            <a:avLst/>
          </a:prstGeom>
        </p:spPr>
      </p:pic>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2">
            <a:extLst>
              <a:ext uri="{FF2B5EF4-FFF2-40B4-BE49-F238E27FC236}">
                <a16:creationId xmlns:a16="http://schemas.microsoft.com/office/drawing/2014/main" id="{3978CD98-832B-F71D-ACA5-3422015FBF55}"/>
              </a:ext>
            </a:extLst>
          </p:cNvPr>
          <p:cNvSpPr>
            <a:spLocks noGrp="1"/>
          </p:cNvSpPr>
          <p:nvPr>
            <p:ph idx="1"/>
          </p:nvPr>
        </p:nvSpPr>
        <p:spPr>
          <a:xfrm>
            <a:off x="6195372" y="726538"/>
            <a:ext cx="4977905" cy="2548677"/>
          </a:xfrm>
        </p:spPr>
        <p:txBody>
          <a:bodyPr anchor="ctr">
            <a:normAutofit/>
          </a:bodyPr>
          <a:lstStyle/>
          <a:p>
            <a:pPr marL="0" indent="0">
              <a:buNone/>
            </a:pPr>
            <a:r>
              <a:rPr lang="en-US" sz="1800" dirty="0">
                <a:solidFill>
                  <a:srgbClr val="FFFFFF"/>
                </a:solidFill>
                <a:hlinkClick r:id="rId4"/>
              </a:rPr>
              <a:t>https://openpaymentsdata.cms.gov/datasets</a:t>
            </a:r>
            <a:endParaRPr lang="en-US" sz="1800" dirty="0">
              <a:solidFill>
                <a:srgbClr val="FFFFFF"/>
              </a:solidFill>
            </a:endParaRPr>
          </a:p>
          <a:p>
            <a:pPr marL="0" indent="0">
              <a:buNone/>
            </a:pPr>
            <a:endParaRPr lang="en-US" sz="1800" dirty="0">
              <a:solidFill>
                <a:srgbClr val="FFFFFF"/>
              </a:solidFill>
            </a:endParaRPr>
          </a:p>
        </p:txBody>
      </p:sp>
    </p:spTree>
    <p:extLst>
      <p:ext uri="{BB962C8B-B14F-4D97-AF65-F5344CB8AC3E}">
        <p14:creationId xmlns:p14="http://schemas.microsoft.com/office/powerpoint/2010/main" val="3645670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 screenshot of a computer&#10;&#10;Description automatically generated with medium confidence">
            <a:extLst>
              <a:ext uri="{FF2B5EF4-FFF2-40B4-BE49-F238E27FC236}">
                <a16:creationId xmlns:a16="http://schemas.microsoft.com/office/drawing/2014/main" id="{06A2C8A8-7368-941C-2EB6-ED073C80553B}"/>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r="5315" b="1"/>
          <a:stretch/>
        </p:blipFill>
        <p:spPr>
          <a:xfrm>
            <a:off x="20" y="10"/>
            <a:ext cx="12191980" cy="6856614"/>
          </a:xfrm>
          <a:prstGeom prst="rect">
            <a:avLst/>
          </a:prstGeom>
        </p:spPr>
      </p:pic>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2">
            <a:extLst>
              <a:ext uri="{FF2B5EF4-FFF2-40B4-BE49-F238E27FC236}">
                <a16:creationId xmlns:a16="http://schemas.microsoft.com/office/drawing/2014/main" id="{8F8BCD37-ED8A-F03B-F0D7-539099051267}"/>
              </a:ext>
            </a:extLst>
          </p:cNvPr>
          <p:cNvSpPr>
            <a:spLocks noGrp="1"/>
          </p:cNvSpPr>
          <p:nvPr>
            <p:ph idx="1"/>
          </p:nvPr>
        </p:nvSpPr>
        <p:spPr>
          <a:xfrm>
            <a:off x="6948933" y="5024390"/>
            <a:ext cx="4977905" cy="1221490"/>
          </a:xfrm>
        </p:spPr>
        <p:txBody>
          <a:bodyPr anchor="ctr">
            <a:normAutofit/>
          </a:bodyPr>
          <a:lstStyle/>
          <a:p>
            <a:r>
              <a:rPr lang="en-US" sz="1800" dirty="0">
                <a:solidFill>
                  <a:srgbClr val="FFFFFF"/>
                </a:solidFill>
                <a:hlinkClick r:id="rId4"/>
              </a:rPr>
              <a:t>https://oig.hhs.gov/exclusions/exclusions_list.asp</a:t>
            </a:r>
            <a:endParaRPr lang="en-US" sz="1800" dirty="0">
              <a:solidFill>
                <a:srgbClr val="FFFFFF"/>
              </a:solidFill>
            </a:endParaRPr>
          </a:p>
          <a:p>
            <a:endParaRPr lang="en-US" sz="1800" dirty="0">
              <a:solidFill>
                <a:srgbClr val="FFFFFF"/>
              </a:solidFill>
            </a:endParaRPr>
          </a:p>
        </p:txBody>
      </p:sp>
    </p:spTree>
    <p:extLst>
      <p:ext uri="{BB962C8B-B14F-4D97-AF65-F5344CB8AC3E}">
        <p14:creationId xmlns:p14="http://schemas.microsoft.com/office/powerpoint/2010/main" val="2386794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3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395"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4F4E69A5-3037-84F9-F2BA-A9EFA764A486}"/>
              </a:ext>
            </a:extLst>
          </p:cNvPr>
          <p:cNvSpPr>
            <a:spLocks noGrp="1"/>
          </p:cNvSpPr>
          <p:nvPr>
            <p:ph type="title"/>
          </p:nvPr>
        </p:nvSpPr>
        <p:spPr>
          <a:xfrm>
            <a:off x="838200" y="744909"/>
            <a:ext cx="4785546" cy="3155419"/>
          </a:xfrm>
        </p:spPr>
        <p:txBody>
          <a:bodyPr vert="horz" lIns="91440" tIns="45720" rIns="91440" bIns="45720" rtlCol="0" anchor="b">
            <a:normAutofit/>
          </a:bodyPr>
          <a:lstStyle/>
          <a:p>
            <a:r>
              <a:rPr lang="en-US" dirty="0">
                <a:solidFill>
                  <a:srgbClr val="FFFFFF"/>
                </a:solidFill>
              </a:rPr>
              <a:t>Schema of the Medicare dataset</a:t>
            </a:r>
          </a:p>
        </p:txBody>
      </p:sp>
      <p:grpSp>
        <p:nvGrpSpPr>
          <p:cNvPr id="20" name="Group 19">
            <a:extLst>
              <a:ext uri="{FF2B5EF4-FFF2-40B4-BE49-F238E27FC236}">
                <a16:creationId xmlns:a16="http://schemas.microsoft.com/office/drawing/2014/main" id="{BE79AECD-175A-4F8E-98CE-F42417E11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1" name="Picture 20">
              <a:extLst>
                <a:ext uri="{FF2B5EF4-FFF2-40B4-BE49-F238E27FC236}">
                  <a16:creationId xmlns:a16="http://schemas.microsoft.com/office/drawing/2014/main" id="{84486F97-4C7D-4D9F-9D44-D94D553A4B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2" name="Picture 21">
              <a:extLst>
                <a:ext uri="{FF2B5EF4-FFF2-40B4-BE49-F238E27FC236}">
                  <a16:creationId xmlns:a16="http://schemas.microsoft.com/office/drawing/2014/main" id="{34DFF9E9-1483-4F2A-AC73-917348B9AA4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5" name="Picture 4" descr="A screenshot of a computer program&#10;&#10;Description automatically generated with low confidence">
            <a:extLst>
              <a:ext uri="{FF2B5EF4-FFF2-40B4-BE49-F238E27FC236}">
                <a16:creationId xmlns:a16="http://schemas.microsoft.com/office/drawing/2014/main" id="{7F677984-5A38-CFB2-AF82-7EC104D53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674" y="567942"/>
            <a:ext cx="3472992" cy="5716862"/>
          </a:xfrm>
          <a:prstGeom prst="rect">
            <a:avLst/>
          </a:prstGeom>
        </p:spPr>
      </p:pic>
    </p:spTree>
    <p:extLst>
      <p:ext uri="{BB962C8B-B14F-4D97-AF65-F5344CB8AC3E}">
        <p14:creationId xmlns:p14="http://schemas.microsoft.com/office/powerpoint/2010/main" val="730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2" name="Rectangle 21">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Computer script on a screen">
            <a:extLst>
              <a:ext uri="{FF2B5EF4-FFF2-40B4-BE49-F238E27FC236}">
                <a16:creationId xmlns:a16="http://schemas.microsoft.com/office/drawing/2014/main" id="{A727FD8A-80CC-8180-7B90-171CBCB4C462}"/>
              </a:ext>
            </a:extLst>
          </p:cNvPr>
          <p:cNvPicPr>
            <a:picLocks noChangeAspect="1"/>
          </p:cNvPicPr>
          <p:nvPr/>
        </p:nvPicPr>
        <p:blipFill rotWithShape="1">
          <a:blip r:embed="rId3">
            <a:alphaModFix/>
          </a:blip>
          <a:srcRect t="5382" b="10348"/>
          <a:stretch/>
        </p:blipFill>
        <p:spPr>
          <a:xfrm>
            <a:off x="20" y="10"/>
            <a:ext cx="12191980" cy="6856614"/>
          </a:xfrm>
          <a:prstGeom prst="rect">
            <a:avLst/>
          </a:prstGeom>
        </p:spPr>
      </p:pic>
      <p:sp>
        <p:nvSpPr>
          <p:cNvPr id="26" name="Rectangle 25">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5FF1EC-6B99-EA1E-E372-CEC8C6792591}"/>
              </a:ext>
            </a:extLst>
          </p:cNvPr>
          <p:cNvSpPr>
            <a:spLocks noGrp="1"/>
          </p:cNvSpPr>
          <p:nvPr>
            <p:ph type="title"/>
          </p:nvPr>
        </p:nvSpPr>
        <p:spPr>
          <a:xfrm>
            <a:off x="1005654" y="565846"/>
            <a:ext cx="4958128" cy="3755144"/>
          </a:xfrm>
        </p:spPr>
        <p:txBody>
          <a:bodyPr vert="horz" lIns="91440" tIns="45720" rIns="91440" bIns="45720" rtlCol="0" anchor="b">
            <a:normAutofit/>
          </a:bodyPr>
          <a:lstStyle/>
          <a:p>
            <a:r>
              <a:rPr lang="en-US" dirty="0">
                <a:solidFill>
                  <a:srgbClr val="FFFFFF"/>
                </a:solidFill>
              </a:rPr>
              <a:t>Data Preprocessing</a:t>
            </a:r>
          </a:p>
        </p:txBody>
      </p:sp>
    </p:spTree>
    <p:extLst>
      <p:ext uri="{BB962C8B-B14F-4D97-AF65-F5344CB8AC3E}">
        <p14:creationId xmlns:p14="http://schemas.microsoft.com/office/powerpoint/2010/main" val="91334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A5B85C-8D42-7CF6-2AE1-7D10650DD2CF}"/>
              </a:ext>
            </a:extLst>
          </p:cNvPr>
          <p:cNvSpPr>
            <a:spLocks noGrp="1"/>
          </p:cNvSpPr>
          <p:nvPr>
            <p:ph idx="1"/>
          </p:nvPr>
        </p:nvSpPr>
        <p:spPr>
          <a:xfrm>
            <a:off x="431227" y="463271"/>
            <a:ext cx="11329545" cy="5931457"/>
          </a:xfrm>
        </p:spPr>
        <p:txBody>
          <a:bodyPr>
            <a:normAutofit/>
          </a:bodyPr>
          <a:lstStyle/>
          <a:p>
            <a:r>
              <a:rPr lang="en-US" dirty="0"/>
              <a:t>First, necessary libraries are imported. </a:t>
            </a:r>
          </a:p>
          <a:p>
            <a:r>
              <a:rPr lang="en-US" dirty="0"/>
              <a:t>All 3 data sets are large and had to be loaded as a PySpark data frame.</a:t>
            </a:r>
          </a:p>
          <a:p>
            <a:r>
              <a:rPr lang="en-US" dirty="0"/>
              <a:t>Specific features were selected, and the new data frames are cleaned up by removing any null values and duplicates.</a:t>
            </a:r>
          </a:p>
          <a:p>
            <a:r>
              <a:rPr lang="en-US" dirty="0"/>
              <a:t>New features are created from existing ones by grouping by NPI (National Provider Identifier) and aggregating drug cost, total claims, and total day supply.</a:t>
            </a:r>
          </a:p>
          <a:p>
            <a:r>
              <a:rPr lang="en-US" dirty="0"/>
              <a:t>New features such as the sum, mean, and max of total drug cost, total claims, and total day supply are calculated.</a:t>
            </a:r>
          </a:p>
          <a:p>
            <a:endParaRPr lang="en-US" dirty="0"/>
          </a:p>
          <a:p>
            <a:endParaRPr lang="en-US" dirty="0"/>
          </a:p>
        </p:txBody>
      </p:sp>
    </p:spTree>
    <p:extLst>
      <p:ext uri="{BB962C8B-B14F-4D97-AF65-F5344CB8AC3E}">
        <p14:creationId xmlns:p14="http://schemas.microsoft.com/office/powerpoint/2010/main" val="368027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73BFEC-1A66-B55D-AF11-2E867A95436B}"/>
              </a:ext>
            </a:extLst>
          </p:cNvPr>
          <p:cNvSpPr>
            <a:spLocks noGrp="1"/>
          </p:cNvSpPr>
          <p:nvPr>
            <p:ph idx="1"/>
          </p:nvPr>
        </p:nvSpPr>
        <p:spPr>
          <a:xfrm>
            <a:off x="439387" y="510640"/>
            <a:ext cx="11293919" cy="5634574"/>
          </a:xfrm>
        </p:spPr>
        <p:txBody>
          <a:bodyPr>
            <a:normAutofit/>
          </a:bodyPr>
          <a:lstStyle/>
          <a:p>
            <a:r>
              <a:rPr lang="en-US" dirty="0"/>
              <a:t>Payment data is read into a DataFrame. The required columns are selected.</a:t>
            </a:r>
            <a:r>
              <a:rPr lang="en-US" b="0" i="0" u="none" strike="noStrike" dirty="0">
                <a:solidFill>
                  <a:srgbClr val="D1D5DB"/>
                </a:solidFill>
                <a:effectLst/>
                <a:latin typeface="Söhne"/>
              </a:rPr>
              <a:t> </a:t>
            </a:r>
          </a:p>
          <a:p>
            <a:r>
              <a:rPr lang="en-US" dirty="0"/>
              <a:t>T</a:t>
            </a:r>
            <a:r>
              <a:rPr lang="en-US" b="0" i="0" u="none" strike="noStrike" dirty="0">
                <a:effectLst/>
              </a:rPr>
              <a:t>he LEIE DataFrame </a:t>
            </a:r>
            <a:r>
              <a:rPr lang="en-US" dirty="0"/>
              <a:t>is </a:t>
            </a:r>
            <a:r>
              <a:rPr lang="en-US" b="0" i="0" u="none" strike="noStrike" dirty="0">
                <a:effectLst/>
              </a:rPr>
              <a:t>created by selecting the 'NPI' and 'EXCLTYPE' columns</a:t>
            </a:r>
            <a:r>
              <a:rPr lang="en-US" dirty="0"/>
              <a:t> </a:t>
            </a:r>
            <a:r>
              <a:rPr lang="en-US" b="0" i="0" u="none" strike="noStrike" dirty="0">
                <a:effectLst/>
              </a:rPr>
              <a:t>and filters out any rows with an 'NPI' value of 0. </a:t>
            </a:r>
          </a:p>
          <a:p>
            <a:r>
              <a:rPr lang="en-US" dirty="0"/>
              <a:t>Next a</a:t>
            </a:r>
            <a:r>
              <a:rPr lang="en-US" b="0" i="0" u="none" strike="noStrike" dirty="0">
                <a:effectLst/>
              </a:rPr>
              <a:t> new column '</a:t>
            </a:r>
            <a:r>
              <a:rPr lang="en-US" b="0" i="0" u="none" strike="noStrike" dirty="0" err="1">
                <a:effectLst/>
              </a:rPr>
              <a:t>is_fraud</a:t>
            </a:r>
            <a:r>
              <a:rPr lang="en-US" b="0" i="0" u="none" strike="noStrike" dirty="0">
                <a:effectLst/>
              </a:rPr>
              <a:t>’ is added to the above DataFrame with a value of 1 for each row. The payment DataFrame is joined with the NPI fraud DataFrame, and any null values in the resulting DataFrame are filled with 0. </a:t>
            </a:r>
          </a:p>
          <a:p>
            <a:r>
              <a:rPr lang="en-US" b="0" i="0" u="none" strike="noStrike" dirty="0">
                <a:effectLst/>
              </a:rPr>
              <a:t>Finally, certain irrelevant columns are dropped.</a:t>
            </a:r>
            <a:endParaRPr lang="en-US" dirty="0"/>
          </a:p>
        </p:txBody>
      </p:sp>
    </p:spTree>
    <p:extLst>
      <p:ext uri="{BB962C8B-B14F-4D97-AF65-F5344CB8AC3E}">
        <p14:creationId xmlns:p14="http://schemas.microsoft.com/office/powerpoint/2010/main" val="2314467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F436AE09-0E8C-9A5B-A375-2A24ADE75199}"/>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a:t>Final Schema </a:t>
            </a:r>
            <a:endParaRPr lang="en-US" dirty="0"/>
          </a:p>
        </p:txBody>
      </p:sp>
      <p:pic>
        <p:nvPicPr>
          <p:cNvPr id="5" name="Picture 4" descr="A picture containing text, font, screenshot, black and white&#10;&#10;Description automatically generated">
            <a:extLst>
              <a:ext uri="{FF2B5EF4-FFF2-40B4-BE49-F238E27FC236}">
                <a16:creationId xmlns:a16="http://schemas.microsoft.com/office/drawing/2014/main" id="{5ED4B3D3-26FA-CCCE-E26D-6E4BD203C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229" y="1497706"/>
            <a:ext cx="6402214" cy="3857334"/>
          </a:xfrm>
          <a:prstGeom prst="rect">
            <a:avLst/>
          </a:prstGeom>
        </p:spPr>
      </p:pic>
    </p:spTree>
    <p:extLst>
      <p:ext uri="{BB962C8B-B14F-4D97-AF65-F5344CB8AC3E}">
        <p14:creationId xmlns:p14="http://schemas.microsoft.com/office/powerpoint/2010/main" val="3379707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25">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8" name="Group 27">
            <a:extLst>
              <a:ext uri="{FF2B5EF4-FFF2-40B4-BE49-F238E27FC236}">
                <a16:creationId xmlns:a16="http://schemas.microsoft.com/office/drawing/2014/main" id="{46238B23-7848-4B0F-BFFC-7C0E6C3051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9" name="Picture 28">
              <a:extLst>
                <a:ext uri="{FF2B5EF4-FFF2-40B4-BE49-F238E27FC236}">
                  <a16:creationId xmlns:a16="http://schemas.microsoft.com/office/drawing/2014/main" id="{E977E703-46B3-4517-877D-764259CE50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0" name="Picture 29">
              <a:extLst>
                <a:ext uri="{FF2B5EF4-FFF2-40B4-BE49-F238E27FC236}">
                  <a16:creationId xmlns:a16="http://schemas.microsoft.com/office/drawing/2014/main" id="{16F22691-4426-4E20-AA0B-79FA8FDF9B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BADFFFD7-EA2A-EFD3-4D4C-C4A06A6E169F}"/>
              </a:ext>
            </a:extLst>
          </p:cNvPr>
          <p:cNvSpPr>
            <a:spLocks noGrp="1"/>
          </p:cNvSpPr>
          <p:nvPr>
            <p:ph type="title"/>
          </p:nvPr>
        </p:nvSpPr>
        <p:spPr>
          <a:xfrm>
            <a:off x="838200" y="586992"/>
            <a:ext cx="5413250" cy="2175365"/>
          </a:xfrm>
        </p:spPr>
        <p:txBody>
          <a:bodyPr anchor="ctr">
            <a:normAutofit/>
          </a:bodyPr>
          <a:lstStyle/>
          <a:p>
            <a:r>
              <a:rPr lang="en-US"/>
              <a:t>S.M.O.T.E</a:t>
            </a:r>
          </a:p>
        </p:txBody>
      </p:sp>
      <p:sp>
        <p:nvSpPr>
          <p:cNvPr id="3" name="Content Placeholder 2">
            <a:extLst>
              <a:ext uri="{FF2B5EF4-FFF2-40B4-BE49-F238E27FC236}">
                <a16:creationId xmlns:a16="http://schemas.microsoft.com/office/drawing/2014/main" id="{3EC5E32D-A32F-6749-28A4-9CDA67B94FFF}"/>
              </a:ext>
            </a:extLst>
          </p:cNvPr>
          <p:cNvSpPr>
            <a:spLocks noGrp="1"/>
          </p:cNvSpPr>
          <p:nvPr>
            <p:ph idx="1"/>
          </p:nvPr>
        </p:nvSpPr>
        <p:spPr>
          <a:xfrm>
            <a:off x="838200" y="2838557"/>
            <a:ext cx="5412901" cy="3446247"/>
          </a:xfrm>
        </p:spPr>
        <p:txBody>
          <a:bodyPr anchor="ctr">
            <a:normAutofit/>
          </a:bodyPr>
          <a:lstStyle/>
          <a:p>
            <a:r>
              <a:rPr lang="en-US" sz="1800" b="0" i="0" u="none" strike="noStrike">
                <a:effectLst/>
                <a:latin typeface="Söhne"/>
              </a:rPr>
              <a:t>SMOTE (Synthetic Minority Over-sampling Technique) is a technique used to address the problem of class imbalance in classification tasks.</a:t>
            </a:r>
          </a:p>
          <a:p>
            <a:r>
              <a:rPr lang="en-US" sz="1800" b="0" i="0" u="none" strike="noStrike">
                <a:effectLst/>
                <a:latin typeface="Söhne"/>
              </a:rPr>
              <a:t> It generates synthetic data points for the minority class by interpolating between existing minority class samples, creating a balanced distribution of classes in the training dataset. </a:t>
            </a:r>
          </a:p>
          <a:p>
            <a:r>
              <a:rPr lang="en-US" sz="1800" b="0" i="0" u="none" strike="noStrike">
                <a:effectLst/>
                <a:latin typeface="Söhne"/>
              </a:rPr>
              <a:t>This helps improve the performance of the classification model by reducing the bias towards the majority class.</a:t>
            </a:r>
            <a:endParaRPr lang="en-US" sz="1800"/>
          </a:p>
        </p:txBody>
      </p:sp>
      <p:pic>
        <p:nvPicPr>
          <p:cNvPr id="18" name="Picture 17" descr="A picture containing screenshot, pattern, colorfulness, graphics&#10;&#10;Description automatically generated">
            <a:extLst>
              <a:ext uri="{FF2B5EF4-FFF2-40B4-BE49-F238E27FC236}">
                <a16:creationId xmlns:a16="http://schemas.microsoft.com/office/drawing/2014/main" id="{56FF240C-B29E-7A12-54D3-D0211CFF6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1" y="2375194"/>
            <a:ext cx="4724400" cy="2102357"/>
          </a:xfrm>
          <a:prstGeom prst="rect">
            <a:avLst/>
          </a:prstGeom>
        </p:spPr>
      </p:pic>
    </p:spTree>
    <p:extLst>
      <p:ext uri="{BB962C8B-B14F-4D97-AF65-F5344CB8AC3E}">
        <p14:creationId xmlns:p14="http://schemas.microsoft.com/office/powerpoint/2010/main" val="1867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30AF-F263-1C4F-9276-0BFDFB85712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76459C5-83C2-B3FD-21AD-8EDB1EDC5264}"/>
              </a:ext>
            </a:extLst>
          </p:cNvPr>
          <p:cNvSpPr>
            <a:spLocks noGrp="1"/>
          </p:cNvSpPr>
          <p:nvPr>
            <p:ph idx="1"/>
          </p:nvPr>
        </p:nvSpPr>
        <p:spPr/>
        <p:txBody>
          <a:bodyPr/>
          <a:lstStyle/>
          <a:p>
            <a:r>
              <a:rPr lang="en-US" sz="2800"/>
              <a:t>This Project aims to detect and prevent fraudulent actions in the Medicare system by utilizing advanced data processing and analytical tools. </a:t>
            </a:r>
          </a:p>
          <a:p>
            <a:endParaRPr lang="en-US" sz="2800"/>
          </a:p>
          <a:p>
            <a:r>
              <a:rPr lang="en-US" sz="2800"/>
              <a:t>The purpose of our project is to improve the efficiency and effectiveness of the Medicare system by detecting fraudulent actions, which can save millions of dollars in lost payments.</a:t>
            </a:r>
          </a:p>
          <a:p>
            <a:endParaRPr lang="en-US" dirty="0"/>
          </a:p>
        </p:txBody>
      </p:sp>
    </p:spTree>
    <p:extLst>
      <p:ext uri="{BB962C8B-B14F-4D97-AF65-F5344CB8AC3E}">
        <p14:creationId xmlns:p14="http://schemas.microsoft.com/office/powerpoint/2010/main" val="942298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2" name="Picture 3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4" name="Rectangle 33">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4" descr="Financial graphs on a dark display">
            <a:extLst>
              <a:ext uri="{FF2B5EF4-FFF2-40B4-BE49-F238E27FC236}">
                <a16:creationId xmlns:a16="http://schemas.microsoft.com/office/drawing/2014/main" id="{97164723-45FB-6CC4-8753-BA0366FAD112}"/>
              </a:ext>
            </a:extLst>
          </p:cNvPr>
          <p:cNvPicPr>
            <a:picLocks noChangeAspect="1"/>
          </p:cNvPicPr>
          <p:nvPr/>
        </p:nvPicPr>
        <p:blipFill rotWithShape="1">
          <a:blip r:embed="rId3">
            <a:alphaModFix amt="60000"/>
          </a:blip>
          <a:srcRect t="10018"/>
          <a:stretch/>
        </p:blipFill>
        <p:spPr>
          <a:xfrm>
            <a:off x="20" y="10"/>
            <a:ext cx="12191980" cy="6856614"/>
          </a:xfrm>
          <a:prstGeom prst="rect">
            <a:avLst/>
          </a:prstGeom>
        </p:spPr>
      </p:pic>
      <p:sp>
        <p:nvSpPr>
          <p:cNvPr id="2" name="Title 1">
            <a:extLst>
              <a:ext uri="{FF2B5EF4-FFF2-40B4-BE49-F238E27FC236}">
                <a16:creationId xmlns:a16="http://schemas.microsoft.com/office/drawing/2014/main" id="{25DEFF81-8762-27EF-0179-29B611715D13}"/>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dirty="0">
                <a:solidFill>
                  <a:srgbClr val="FFFFFF"/>
                </a:solidFill>
              </a:rPr>
              <a:t>Exploratory Data Analysis (E  D  A)</a:t>
            </a:r>
          </a:p>
        </p:txBody>
      </p:sp>
    </p:spTree>
    <p:extLst>
      <p:ext uri="{BB962C8B-B14F-4D97-AF65-F5344CB8AC3E}">
        <p14:creationId xmlns:p14="http://schemas.microsoft.com/office/powerpoint/2010/main" val="393876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9" name="Picture 2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1" name="Rectangle 30">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5" name="Group 34">
            <a:extLst>
              <a:ext uri="{FF2B5EF4-FFF2-40B4-BE49-F238E27FC236}">
                <a16:creationId xmlns:a16="http://schemas.microsoft.com/office/drawing/2014/main" id="{BD08D52E-56C9-4654-9764-ADE6C0F0E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36" name="Picture 35">
              <a:extLst>
                <a:ext uri="{FF2B5EF4-FFF2-40B4-BE49-F238E27FC236}">
                  <a16:creationId xmlns:a16="http://schemas.microsoft.com/office/drawing/2014/main" id="{74CC9B0D-E068-488B-A88F-E69A1B690B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7" name="Picture 36">
              <a:extLst>
                <a:ext uri="{FF2B5EF4-FFF2-40B4-BE49-F238E27FC236}">
                  <a16:creationId xmlns:a16="http://schemas.microsoft.com/office/drawing/2014/main" id="{06E2E1E2-C875-4AF6-A6C4-67E7EA048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B6EB50E5-200E-6FFA-7CAE-342CC2D2A3AC}"/>
              </a:ext>
            </a:extLst>
          </p:cNvPr>
          <p:cNvSpPr>
            <a:spLocks noGrp="1"/>
          </p:cNvSpPr>
          <p:nvPr>
            <p:ph type="title"/>
          </p:nvPr>
        </p:nvSpPr>
        <p:spPr>
          <a:xfrm>
            <a:off x="838200" y="744909"/>
            <a:ext cx="4800600" cy="3155419"/>
          </a:xfrm>
        </p:spPr>
        <p:txBody>
          <a:bodyPr vert="horz" lIns="91440" tIns="45720" rIns="91440" bIns="45720" rtlCol="0" anchor="b">
            <a:normAutofit/>
          </a:bodyPr>
          <a:lstStyle/>
          <a:p>
            <a:r>
              <a:rPr lang="en-US"/>
              <a:t>Top 10 drugs by cost</a:t>
            </a:r>
          </a:p>
        </p:txBody>
      </p:sp>
      <p:pic>
        <p:nvPicPr>
          <p:cNvPr id="7" name="Picture 6" descr="A picture containing text, screenshot, plot, line&#10;&#10;Description automatically generated">
            <a:extLst>
              <a:ext uri="{FF2B5EF4-FFF2-40B4-BE49-F238E27FC236}">
                <a16:creationId xmlns:a16="http://schemas.microsoft.com/office/drawing/2014/main" id="{6179B2C9-4357-0AD5-02EC-D619DE02626A}"/>
              </a:ext>
            </a:extLst>
          </p:cNvPr>
          <p:cNvPicPr>
            <a:picLocks noChangeAspect="1"/>
          </p:cNvPicPr>
          <p:nvPr/>
        </p:nvPicPr>
        <p:blipFill rotWithShape="1">
          <a:blip r:embed="rId5">
            <a:extLst>
              <a:ext uri="{28A0092B-C50C-407E-A947-70E740481C1C}">
                <a14:useLocalDpi xmlns:a14="http://schemas.microsoft.com/office/drawing/2010/main" val="0"/>
              </a:ext>
            </a:extLst>
          </a:blip>
          <a:srcRect l="6846" r="15929" b="-1"/>
          <a:stretch/>
        </p:blipFill>
        <p:spPr>
          <a:xfrm>
            <a:off x="5864351" y="567942"/>
            <a:ext cx="5715000" cy="5716862"/>
          </a:xfrm>
          <a:prstGeom prst="rect">
            <a:avLst/>
          </a:prstGeom>
        </p:spPr>
      </p:pic>
    </p:spTree>
    <p:extLst>
      <p:ext uri="{BB962C8B-B14F-4D97-AF65-F5344CB8AC3E}">
        <p14:creationId xmlns:p14="http://schemas.microsoft.com/office/powerpoint/2010/main" val="224304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BD08D52E-56C9-4654-9764-ADE6C0F0E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9" name="Picture 18">
              <a:extLst>
                <a:ext uri="{FF2B5EF4-FFF2-40B4-BE49-F238E27FC236}">
                  <a16:creationId xmlns:a16="http://schemas.microsoft.com/office/drawing/2014/main" id="{74CC9B0D-E068-488B-A88F-E69A1B690B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06E2E1E2-C875-4AF6-A6C4-67E7EA048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E5D3D0BA-DECC-A95C-DFE5-3935E1DCDD35}"/>
              </a:ext>
            </a:extLst>
          </p:cNvPr>
          <p:cNvSpPr>
            <a:spLocks noGrp="1"/>
          </p:cNvSpPr>
          <p:nvPr>
            <p:ph type="title"/>
          </p:nvPr>
        </p:nvSpPr>
        <p:spPr>
          <a:xfrm>
            <a:off x="838200" y="744909"/>
            <a:ext cx="4800600" cy="3155419"/>
          </a:xfrm>
        </p:spPr>
        <p:txBody>
          <a:bodyPr vert="horz" lIns="91440" tIns="45720" rIns="91440" bIns="45720" rtlCol="0" anchor="b">
            <a:normAutofit/>
          </a:bodyPr>
          <a:lstStyle/>
          <a:p>
            <a:r>
              <a:rPr lang="en-US" dirty="0"/>
              <a:t>Top 15 states and cities by payments</a:t>
            </a:r>
          </a:p>
        </p:txBody>
      </p:sp>
      <p:pic>
        <p:nvPicPr>
          <p:cNvPr id="5" name="Picture 4" descr="A screenshot of a graph&#10;&#10;Description automatically generated with low confidence">
            <a:extLst>
              <a:ext uri="{FF2B5EF4-FFF2-40B4-BE49-F238E27FC236}">
                <a16:creationId xmlns:a16="http://schemas.microsoft.com/office/drawing/2014/main" id="{6CE64666-BB53-9787-0392-0984F7E9FE72}"/>
              </a:ext>
            </a:extLst>
          </p:cNvPr>
          <p:cNvPicPr>
            <a:picLocks noChangeAspect="1"/>
          </p:cNvPicPr>
          <p:nvPr/>
        </p:nvPicPr>
        <p:blipFill rotWithShape="1">
          <a:blip r:embed="rId5">
            <a:extLst>
              <a:ext uri="{28A0092B-C50C-407E-A947-70E740481C1C}">
                <a14:useLocalDpi xmlns:a14="http://schemas.microsoft.com/office/drawing/2010/main" val="0"/>
              </a:ext>
            </a:extLst>
          </a:blip>
          <a:srcRect t="468" r="-2" b="-2"/>
          <a:stretch/>
        </p:blipFill>
        <p:spPr>
          <a:xfrm>
            <a:off x="5864351" y="567942"/>
            <a:ext cx="5715000" cy="5716862"/>
          </a:xfrm>
          <a:prstGeom prst="rect">
            <a:avLst/>
          </a:prstGeom>
        </p:spPr>
      </p:pic>
    </p:spTree>
    <p:extLst>
      <p:ext uri="{BB962C8B-B14F-4D97-AF65-F5344CB8AC3E}">
        <p14:creationId xmlns:p14="http://schemas.microsoft.com/office/powerpoint/2010/main" val="68731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9" name="Picture 2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1" name="Rectangle 30">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5" name="Group 34">
            <a:extLst>
              <a:ext uri="{FF2B5EF4-FFF2-40B4-BE49-F238E27FC236}">
                <a16:creationId xmlns:a16="http://schemas.microsoft.com/office/drawing/2014/main" id="{BD08D52E-56C9-4654-9764-ADE6C0F0E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36" name="Picture 35">
              <a:extLst>
                <a:ext uri="{FF2B5EF4-FFF2-40B4-BE49-F238E27FC236}">
                  <a16:creationId xmlns:a16="http://schemas.microsoft.com/office/drawing/2014/main" id="{74CC9B0D-E068-488B-A88F-E69A1B690B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7" name="Picture 36">
              <a:extLst>
                <a:ext uri="{FF2B5EF4-FFF2-40B4-BE49-F238E27FC236}">
                  <a16:creationId xmlns:a16="http://schemas.microsoft.com/office/drawing/2014/main" id="{06E2E1E2-C875-4AF6-A6C4-67E7EA048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0D53004C-C652-0940-F2AF-CDAA331A95A7}"/>
              </a:ext>
            </a:extLst>
          </p:cNvPr>
          <p:cNvSpPr>
            <a:spLocks noGrp="1"/>
          </p:cNvSpPr>
          <p:nvPr>
            <p:ph type="title"/>
          </p:nvPr>
        </p:nvSpPr>
        <p:spPr>
          <a:xfrm>
            <a:off x="838200" y="744909"/>
            <a:ext cx="4800600" cy="3155419"/>
          </a:xfrm>
        </p:spPr>
        <p:txBody>
          <a:bodyPr vert="horz" lIns="91440" tIns="45720" rIns="91440" bIns="45720" rtlCol="0" anchor="b">
            <a:normAutofit/>
          </a:bodyPr>
          <a:lstStyle/>
          <a:p>
            <a:r>
              <a:rPr lang="en-US"/>
              <a:t>Total drug cost vs total supply</a:t>
            </a:r>
          </a:p>
        </p:txBody>
      </p:sp>
      <p:pic>
        <p:nvPicPr>
          <p:cNvPr id="5" name="Picture 4" descr="A picture containing screenshot, text, line&#10;&#10;Description automatically generated">
            <a:extLst>
              <a:ext uri="{FF2B5EF4-FFF2-40B4-BE49-F238E27FC236}">
                <a16:creationId xmlns:a16="http://schemas.microsoft.com/office/drawing/2014/main" id="{0BD6AFE1-1CDB-E0A0-30FB-970ADC06AB79}"/>
              </a:ext>
            </a:extLst>
          </p:cNvPr>
          <p:cNvPicPr>
            <a:picLocks noChangeAspect="1"/>
          </p:cNvPicPr>
          <p:nvPr/>
        </p:nvPicPr>
        <p:blipFill rotWithShape="1">
          <a:blip r:embed="rId5">
            <a:extLst>
              <a:ext uri="{28A0092B-C50C-407E-A947-70E740481C1C}">
                <a14:useLocalDpi xmlns:a14="http://schemas.microsoft.com/office/drawing/2010/main" val="0"/>
              </a:ext>
            </a:extLst>
          </a:blip>
          <a:srcRect l="24559" r="9213"/>
          <a:stretch/>
        </p:blipFill>
        <p:spPr>
          <a:xfrm>
            <a:off x="5864351" y="567942"/>
            <a:ext cx="5715000" cy="5716862"/>
          </a:xfrm>
          <a:prstGeom prst="rect">
            <a:avLst/>
          </a:prstGeom>
        </p:spPr>
      </p:pic>
    </p:spTree>
    <p:extLst>
      <p:ext uri="{BB962C8B-B14F-4D97-AF65-F5344CB8AC3E}">
        <p14:creationId xmlns:p14="http://schemas.microsoft.com/office/powerpoint/2010/main" val="4931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BD08D52E-56C9-4654-9764-ADE6C0F0E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9" name="Picture 18">
              <a:extLst>
                <a:ext uri="{FF2B5EF4-FFF2-40B4-BE49-F238E27FC236}">
                  <a16:creationId xmlns:a16="http://schemas.microsoft.com/office/drawing/2014/main" id="{74CC9B0D-E068-488B-A88F-E69A1B690B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06E2E1E2-C875-4AF6-A6C4-67E7EA048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0E56FA96-4D17-6BC3-6271-53F09729F501}"/>
              </a:ext>
            </a:extLst>
          </p:cNvPr>
          <p:cNvSpPr>
            <a:spLocks noGrp="1"/>
          </p:cNvSpPr>
          <p:nvPr>
            <p:ph type="title"/>
          </p:nvPr>
        </p:nvSpPr>
        <p:spPr>
          <a:xfrm>
            <a:off x="838200" y="744909"/>
            <a:ext cx="4800600" cy="3155419"/>
          </a:xfrm>
        </p:spPr>
        <p:txBody>
          <a:bodyPr vert="horz" lIns="91440" tIns="45720" rIns="91440" bIns="45720" rtlCol="0" anchor="b">
            <a:normAutofit/>
          </a:bodyPr>
          <a:lstStyle/>
          <a:p>
            <a:r>
              <a:rPr lang="en-US" dirty="0"/>
              <a:t>Prescribed drugs by total claims</a:t>
            </a:r>
          </a:p>
        </p:txBody>
      </p:sp>
      <p:pic>
        <p:nvPicPr>
          <p:cNvPr id="5" name="Picture 4" descr="A picture containing text, screenshot, colorfulness, line&#10;&#10;Description automatically generated">
            <a:extLst>
              <a:ext uri="{FF2B5EF4-FFF2-40B4-BE49-F238E27FC236}">
                <a16:creationId xmlns:a16="http://schemas.microsoft.com/office/drawing/2014/main" id="{73742B1D-910F-307D-598F-4E52EA7E7448}"/>
              </a:ext>
            </a:extLst>
          </p:cNvPr>
          <p:cNvPicPr>
            <a:picLocks noChangeAspect="1"/>
          </p:cNvPicPr>
          <p:nvPr/>
        </p:nvPicPr>
        <p:blipFill rotWithShape="1">
          <a:blip r:embed="rId5">
            <a:extLst>
              <a:ext uri="{28A0092B-C50C-407E-A947-70E740481C1C}">
                <a14:useLocalDpi xmlns:a14="http://schemas.microsoft.com/office/drawing/2010/main" val="0"/>
              </a:ext>
            </a:extLst>
          </a:blip>
          <a:srcRect l="3149" r="14626" b="-3"/>
          <a:stretch/>
        </p:blipFill>
        <p:spPr>
          <a:xfrm>
            <a:off x="5864351" y="567942"/>
            <a:ext cx="5715000" cy="5716862"/>
          </a:xfrm>
          <a:prstGeom prst="rect">
            <a:avLst/>
          </a:prstGeom>
        </p:spPr>
      </p:pic>
    </p:spTree>
    <p:extLst>
      <p:ext uri="{BB962C8B-B14F-4D97-AF65-F5344CB8AC3E}">
        <p14:creationId xmlns:p14="http://schemas.microsoft.com/office/powerpoint/2010/main" val="405799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2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1" name="Rectangle 28">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30">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3" name="Group 32">
            <a:extLst>
              <a:ext uri="{FF2B5EF4-FFF2-40B4-BE49-F238E27FC236}">
                <a16:creationId xmlns:a16="http://schemas.microsoft.com/office/drawing/2014/main" id="{BD08D52E-56C9-4654-9764-ADE6C0F0E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34" name="Picture 33">
              <a:extLst>
                <a:ext uri="{FF2B5EF4-FFF2-40B4-BE49-F238E27FC236}">
                  <a16:creationId xmlns:a16="http://schemas.microsoft.com/office/drawing/2014/main" id="{74CC9B0D-E068-488B-A88F-E69A1B690B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44" name="Picture 34">
              <a:extLst>
                <a:ext uri="{FF2B5EF4-FFF2-40B4-BE49-F238E27FC236}">
                  <a16:creationId xmlns:a16="http://schemas.microsoft.com/office/drawing/2014/main" id="{06E2E1E2-C875-4AF6-A6C4-67E7EA048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A310886-6481-C43A-6A52-4F817130263A}"/>
              </a:ext>
            </a:extLst>
          </p:cNvPr>
          <p:cNvSpPr>
            <a:spLocks noGrp="1"/>
          </p:cNvSpPr>
          <p:nvPr>
            <p:ph type="title"/>
          </p:nvPr>
        </p:nvSpPr>
        <p:spPr>
          <a:xfrm>
            <a:off x="838200" y="744909"/>
            <a:ext cx="4800600" cy="3155419"/>
          </a:xfrm>
        </p:spPr>
        <p:txBody>
          <a:bodyPr vert="horz" lIns="91440" tIns="45720" rIns="91440" bIns="45720" rtlCol="0" anchor="b">
            <a:normAutofit/>
          </a:bodyPr>
          <a:lstStyle/>
          <a:p>
            <a:r>
              <a:rPr lang="en-US"/>
              <a:t>Drug cost by speciality</a:t>
            </a:r>
            <a:endParaRPr lang="en-US" dirty="0"/>
          </a:p>
        </p:txBody>
      </p:sp>
      <p:pic>
        <p:nvPicPr>
          <p:cNvPr id="5" name="Picture 4" descr="A picture containing text, screenshot, diagram, colorfulness&#10;&#10;Description automatically generated">
            <a:extLst>
              <a:ext uri="{FF2B5EF4-FFF2-40B4-BE49-F238E27FC236}">
                <a16:creationId xmlns:a16="http://schemas.microsoft.com/office/drawing/2014/main" id="{62B64DE9-435F-8B1C-08B2-A33EC84F1DB1}"/>
              </a:ext>
            </a:extLst>
          </p:cNvPr>
          <p:cNvPicPr>
            <a:picLocks noChangeAspect="1"/>
          </p:cNvPicPr>
          <p:nvPr/>
        </p:nvPicPr>
        <p:blipFill rotWithShape="1">
          <a:blip r:embed="rId5">
            <a:extLst>
              <a:ext uri="{28A0092B-C50C-407E-A947-70E740481C1C}">
                <a14:useLocalDpi xmlns:a14="http://schemas.microsoft.com/office/drawing/2010/main" val="0"/>
              </a:ext>
            </a:extLst>
          </a:blip>
          <a:srcRect l="6150" r="8876" b="-2"/>
          <a:stretch/>
        </p:blipFill>
        <p:spPr>
          <a:xfrm>
            <a:off x="5864351" y="567942"/>
            <a:ext cx="5715000" cy="5716862"/>
          </a:xfrm>
          <a:prstGeom prst="rect">
            <a:avLst/>
          </a:prstGeom>
        </p:spPr>
      </p:pic>
    </p:spTree>
    <p:extLst>
      <p:ext uri="{BB962C8B-B14F-4D97-AF65-F5344CB8AC3E}">
        <p14:creationId xmlns:p14="http://schemas.microsoft.com/office/powerpoint/2010/main" val="43502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BD08D52E-56C9-4654-9764-ADE6C0F0E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9" name="Picture 18">
              <a:extLst>
                <a:ext uri="{FF2B5EF4-FFF2-40B4-BE49-F238E27FC236}">
                  <a16:creationId xmlns:a16="http://schemas.microsoft.com/office/drawing/2014/main" id="{74CC9B0D-E068-488B-A88F-E69A1B690B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06E2E1E2-C875-4AF6-A6C4-67E7EA048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15F28AA4-BF28-D4E5-BE8A-F3CF4F7FEE0E}"/>
              </a:ext>
            </a:extLst>
          </p:cNvPr>
          <p:cNvSpPr>
            <a:spLocks noGrp="1"/>
          </p:cNvSpPr>
          <p:nvPr>
            <p:ph type="title"/>
          </p:nvPr>
        </p:nvSpPr>
        <p:spPr>
          <a:xfrm>
            <a:off x="838200" y="744909"/>
            <a:ext cx="4800600" cy="3155419"/>
          </a:xfrm>
        </p:spPr>
        <p:txBody>
          <a:bodyPr vert="horz" lIns="91440" tIns="45720" rIns="91440" bIns="45720" rtlCol="0" anchor="b">
            <a:normAutofit/>
          </a:bodyPr>
          <a:lstStyle/>
          <a:p>
            <a:r>
              <a:rPr lang="en-US"/>
              <a:t>Correlation heatmap</a:t>
            </a:r>
            <a:endParaRPr lang="en-US" dirty="0"/>
          </a:p>
        </p:txBody>
      </p:sp>
      <p:pic>
        <p:nvPicPr>
          <p:cNvPr id="5" name="Picture 4" descr="A picture containing screenshot, pattern, square, rectangle&#10;&#10;Description automatically generated">
            <a:extLst>
              <a:ext uri="{FF2B5EF4-FFF2-40B4-BE49-F238E27FC236}">
                <a16:creationId xmlns:a16="http://schemas.microsoft.com/office/drawing/2014/main" id="{3AA34920-E325-74C8-7997-E6ED2A65B8D7}"/>
              </a:ext>
            </a:extLst>
          </p:cNvPr>
          <p:cNvPicPr>
            <a:picLocks noChangeAspect="1"/>
          </p:cNvPicPr>
          <p:nvPr/>
        </p:nvPicPr>
        <p:blipFill rotWithShape="1">
          <a:blip r:embed="rId5">
            <a:extLst>
              <a:ext uri="{28A0092B-C50C-407E-A947-70E740481C1C}">
                <a14:useLocalDpi xmlns:a14="http://schemas.microsoft.com/office/drawing/2010/main" val="0"/>
              </a:ext>
            </a:extLst>
          </a:blip>
          <a:srcRect l="9530" r="-3" b="-3"/>
          <a:stretch/>
        </p:blipFill>
        <p:spPr>
          <a:xfrm>
            <a:off x="4461833" y="68978"/>
            <a:ext cx="6982690" cy="6720044"/>
          </a:xfrm>
          <a:prstGeom prst="rect">
            <a:avLst/>
          </a:prstGeom>
        </p:spPr>
      </p:pic>
    </p:spTree>
    <p:extLst>
      <p:ext uri="{BB962C8B-B14F-4D97-AF65-F5344CB8AC3E}">
        <p14:creationId xmlns:p14="http://schemas.microsoft.com/office/powerpoint/2010/main" val="353264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8B7CC9ED-57A2-429E-8FD9-D55F47275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3EF0E40-AEB8-4DF7-A67A-7317B3BF9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8138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6588CB1-AB76-0E97-FEAD-BC1B52AE68F3}"/>
              </a:ext>
            </a:extLst>
          </p:cNvPr>
          <p:cNvSpPr>
            <a:spLocks noGrp="1"/>
          </p:cNvSpPr>
          <p:nvPr>
            <p:ph type="title"/>
          </p:nvPr>
        </p:nvSpPr>
        <p:spPr>
          <a:xfrm>
            <a:off x="838200" y="586992"/>
            <a:ext cx="4953000" cy="2308608"/>
          </a:xfrm>
        </p:spPr>
        <p:txBody>
          <a:bodyPr>
            <a:normAutofit/>
          </a:bodyPr>
          <a:lstStyle/>
          <a:p>
            <a:r>
              <a:rPr lang="en-US">
                <a:solidFill>
                  <a:srgbClr val="FFFFFF"/>
                </a:solidFill>
              </a:rPr>
              <a:t>ML Algorithms</a:t>
            </a:r>
          </a:p>
        </p:txBody>
      </p:sp>
      <p:sp>
        <p:nvSpPr>
          <p:cNvPr id="9" name="Content Placeholder 2">
            <a:extLst>
              <a:ext uri="{FF2B5EF4-FFF2-40B4-BE49-F238E27FC236}">
                <a16:creationId xmlns:a16="http://schemas.microsoft.com/office/drawing/2014/main" id="{9DA537B9-260F-28F9-143D-C76EA0C9EF83}"/>
              </a:ext>
            </a:extLst>
          </p:cNvPr>
          <p:cNvSpPr>
            <a:spLocks noGrp="1"/>
          </p:cNvSpPr>
          <p:nvPr>
            <p:ph idx="1"/>
          </p:nvPr>
        </p:nvSpPr>
        <p:spPr>
          <a:xfrm>
            <a:off x="838200" y="2819400"/>
            <a:ext cx="4952681" cy="3460964"/>
          </a:xfrm>
        </p:spPr>
        <p:txBody>
          <a:bodyPr anchor="ctr">
            <a:normAutofit/>
          </a:bodyPr>
          <a:lstStyle/>
          <a:p>
            <a:pPr marL="0" indent="0">
              <a:buNone/>
            </a:pPr>
            <a:r>
              <a:rPr lang="en-US" sz="1800" i="1">
                <a:solidFill>
                  <a:srgbClr val="FFFFFF"/>
                </a:solidFill>
                <a:effectLst/>
              </a:rPr>
              <a:t>We evaluated the performance of several machine learning</a:t>
            </a:r>
            <a:r>
              <a:rPr lang="en-US" sz="1800">
                <a:solidFill>
                  <a:srgbClr val="FFFFFF"/>
                </a:solidFill>
              </a:rPr>
              <a:t> </a:t>
            </a:r>
            <a:r>
              <a:rPr lang="en-US" sz="1800" i="1">
                <a:solidFill>
                  <a:srgbClr val="FFFFFF"/>
                </a:solidFill>
                <a:effectLst/>
              </a:rPr>
              <a:t>classifiers, including </a:t>
            </a:r>
          </a:p>
          <a:p>
            <a:r>
              <a:rPr lang="en-US" sz="1800" i="1">
                <a:solidFill>
                  <a:srgbClr val="FFFFFF"/>
                </a:solidFill>
                <a:effectLst/>
              </a:rPr>
              <a:t>Naive Bayes, </a:t>
            </a:r>
          </a:p>
          <a:p>
            <a:r>
              <a:rPr lang="en-US" sz="1800" i="1">
                <a:solidFill>
                  <a:srgbClr val="FFFFFF"/>
                </a:solidFill>
                <a:effectLst/>
              </a:rPr>
              <a:t>Decision Tree,</a:t>
            </a:r>
          </a:p>
          <a:p>
            <a:r>
              <a:rPr lang="en-US" sz="1800" i="1">
                <a:solidFill>
                  <a:srgbClr val="FFFFFF"/>
                </a:solidFill>
                <a:effectLst/>
              </a:rPr>
              <a:t> RandomForest, </a:t>
            </a:r>
          </a:p>
          <a:p>
            <a:r>
              <a:rPr lang="en-US" sz="1800" i="1">
                <a:solidFill>
                  <a:srgbClr val="FFFFFF"/>
                </a:solidFill>
                <a:effectLst/>
              </a:rPr>
              <a:t>LinearSVC, </a:t>
            </a:r>
          </a:p>
          <a:p>
            <a:pPr marL="0" indent="0">
              <a:buNone/>
            </a:pPr>
            <a:r>
              <a:rPr lang="en-US" sz="1800" i="1">
                <a:solidFill>
                  <a:srgbClr val="FFFFFF"/>
                </a:solidFill>
                <a:effectLst/>
              </a:rPr>
              <a:t>to determine which algorithm</a:t>
            </a:r>
            <a:r>
              <a:rPr lang="en-US" sz="1800">
                <a:solidFill>
                  <a:srgbClr val="FFFFFF"/>
                </a:solidFill>
              </a:rPr>
              <a:t> </a:t>
            </a:r>
            <a:r>
              <a:rPr lang="en-US" sz="1800" i="1">
                <a:solidFill>
                  <a:srgbClr val="FFFFFF"/>
                </a:solidFill>
                <a:effectLst/>
              </a:rPr>
              <a:t>is most effective in detecting potentially fraudulent activity.</a:t>
            </a:r>
            <a:endParaRPr lang="en-US" sz="1800">
              <a:solidFill>
                <a:srgbClr val="FFFFFF"/>
              </a:solidFill>
              <a:effectLst/>
            </a:endParaRPr>
          </a:p>
          <a:p>
            <a:endParaRPr lang="en-US" sz="1800">
              <a:solidFill>
                <a:srgbClr val="FFFFFF"/>
              </a:solidFill>
            </a:endParaRPr>
          </a:p>
        </p:txBody>
      </p:sp>
      <p:grpSp>
        <p:nvGrpSpPr>
          <p:cNvPr id="27" name="Group 26">
            <a:extLst>
              <a:ext uri="{FF2B5EF4-FFF2-40B4-BE49-F238E27FC236}">
                <a16:creationId xmlns:a16="http://schemas.microsoft.com/office/drawing/2014/main" id="{739BAE37-B96C-4F71-BC0F-C5F3C7DFDE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8" name="Picture 27">
              <a:extLst>
                <a:ext uri="{FF2B5EF4-FFF2-40B4-BE49-F238E27FC236}">
                  <a16:creationId xmlns:a16="http://schemas.microsoft.com/office/drawing/2014/main" id="{F586E638-2324-405E-9DF6-E3DDA81B8D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9" name="Picture 28">
              <a:extLst>
                <a:ext uri="{FF2B5EF4-FFF2-40B4-BE49-F238E27FC236}">
                  <a16:creationId xmlns:a16="http://schemas.microsoft.com/office/drawing/2014/main" id="{2954E671-967A-4B9A-8F60-B0834D0792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11" name="Graphic 6" descr="Statistics">
            <a:extLst>
              <a:ext uri="{FF2B5EF4-FFF2-40B4-BE49-F238E27FC236}">
                <a16:creationId xmlns:a16="http://schemas.microsoft.com/office/drawing/2014/main" id="{58BAF5B5-9CF1-B9E2-E487-3CD4CDF513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76437" y="1017640"/>
            <a:ext cx="4817466" cy="4817466"/>
          </a:xfrm>
          <a:prstGeom prst="rect">
            <a:avLst/>
          </a:prstGeom>
        </p:spPr>
      </p:pic>
    </p:spTree>
    <p:extLst>
      <p:ext uri="{BB962C8B-B14F-4D97-AF65-F5344CB8AC3E}">
        <p14:creationId xmlns:p14="http://schemas.microsoft.com/office/powerpoint/2010/main" val="2284084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AE36-4264-74B4-DE5A-515D6FEFA410}"/>
              </a:ext>
            </a:extLst>
          </p:cNvPr>
          <p:cNvSpPr>
            <a:spLocks noGrp="1"/>
          </p:cNvSpPr>
          <p:nvPr>
            <p:ph type="title"/>
          </p:nvPr>
        </p:nvSpPr>
        <p:spPr/>
        <p:txBody>
          <a:bodyPr/>
          <a:lstStyle/>
          <a:p>
            <a:r>
              <a:rPr lang="en-US" dirty="0"/>
              <a:t>Naive Bayes</a:t>
            </a:r>
          </a:p>
        </p:txBody>
      </p:sp>
      <p:sp>
        <p:nvSpPr>
          <p:cNvPr id="3" name="Content Placeholder 2">
            <a:extLst>
              <a:ext uri="{FF2B5EF4-FFF2-40B4-BE49-F238E27FC236}">
                <a16:creationId xmlns:a16="http://schemas.microsoft.com/office/drawing/2014/main" id="{F70D7E21-0DCF-F974-C648-F0C3954F2F42}"/>
              </a:ext>
            </a:extLst>
          </p:cNvPr>
          <p:cNvSpPr>
            <a:spLocks noGrp="1"/>
          </p:cNvSpPr>
          <p:nvPr>
            <p:ph idx="1"/>
          </p:nvPr>
        </p:nvSpPr>
        <p:spPr/>
        <p:txBody>
          <a:bodyPr/>
          <a:lstStyle/>
          <a:p>
            <a:r>
              <a:rPr lang="en-US" b="0" i="0" u="none" strike="noStrike" dirty="0">
                <a:effectLst/>
                <a:latin typeface="Söhne"/>
              </a:rPr>
              <a:t>Naive Bayes is a classification algorithm based on Bayes' theorem. </a:t>
            </a:r>
          </a:p>
          <a:p>
            <a:r>
              <a:rPr lang="en-US" b="0" i="0" u="none" strike="noStrike" dirty="0">
                <a:effectLst/>
                <a:latin typeface="Söhne"/>
              </a:rPr>
              <a:t>It assumes independence between features and calculates the probability of a data point belonging to a class based on the probability of each feature in that class. </a:t>
            </a:r>
          </a:p>
          <a:p>
            <a:r>
              <a:rPr lang="en-US" b="0" i="0" u="none" strike="noStrike" dirty="0">
                <a:effectLst/>
                <a:latin typeface="Söhne"/>
              </a:rPr>
              <a:t>It has been applied in text classification, spam filtering, and sentiment analysis.</a:t>
            </a:r>
            <a:endParaRPr lang="en-US" dirty="0"/>
          </a:p>
        </p:txBody>
      </p:sp>
    </p:spTree>
    <p:extLst>
      <p:ext uri="{BB962C8B-B14F-4D97-AF65-F5344CB8AC3E}">
        <p14:creationId xmlns:p14="http://schemas.microsoft.com/office/powerpoint/2010/main" val="20973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453-CBA2-B21C-8B43-ECD44ECBC98F}"/>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9B7D097F-84E0-D078-8995-AB7A11AD7129}"/>
              </a:ext>
            </a:extLst>
          </p:cNvPr>
          <p:cNvSpPr>
            <a:spLocks noGrp="1"/>
          </p:cNvSpPr>
          <p:nvPr>
            <p:ph idx="1"/>
          </p:nvPr>
        </p:nvSpPr>
        <p:spPr/>
        <p:txBody>
          <a:bodyPr/>
          <a:lstStyle/>
          <a:p>
            <a:r>
              <a:rPr lang="en-US" b="0" i="0" u="none" strike="noStrike" dirty="0">
                <a:effectLst/>
                <a:latin typeface="Söhne"/>
              </a:rPr>
              <a:t>Random forest is an ensemble learning algorithm that creates multiple decision trees and combines their results to improve the accuracy of predictions. </a:t>
            </a:r>
          </a:p>
          <a:p>
            <a:r>
              <a:rPr lang="en-US" b="0" i="0" u="none" strike="noStrike" dirty="0">
                <a:effectLst/>
                <a:latin typeface="Söhne"/>
              </a:rPr>
              <a:t>It randomly selects subsets of data and features to train each tree, reducing overfitting.</a:t>
            </a:r>
          </a:p>
          <a:p>
            <a:r>
              <a:rPr lang="en-US" b="0" i="0" u="none" strike="noStrike" dirty="0">
                <a:effectLst/>
                <a:latin typeface="Söhne"/>
              </a:rPr>
              <a:t> RF is simple and easy to comprehend, and it performed effectively on our enormous dataset</a:t>
            </a:r>
            <a:endParaRPr lang="en-US" dirty="0"/>
          </a:p>
        </p:txBody>
      </p:sp>
    </p:spTree>
    <p:extLst>
      <p:ext uri="{BB962C8B-B14F-4D97-AF65-F5344CB8AC3E}">
        <p14:creationId xmlns:p14="http://schemas.microsoft.com/office/powerpoint/2010/main" val="732345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2">
            <a:extLst>
              <a:ext uri="{FF2B5EF4-FFF2-40B4-BE49-F238E27FC236}">
                <a16:creationId xmlns:a16="http://schemas.microsoft.com/office/drawing/2014/main" id="{A56932E6-5BA9-4C85-82EA-A307011BB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62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6BB7E4E-4A1F-4126-5E2A-9CA4961E690E}"/>
              </a:ext>
            </a:extLst>
          </p:cNvPr>
          <p:cNvSpPr>
            <a:spLocks noGrp="1"/>
          </p:cNvSpPr>
          <p:nvPr>
            <p:ph type="title"/>
          </p:nvPr>
        </p:nvSpPr>
        <p:spPr>
          <a:xfrm>
            <a:off x="1198182" y="381000"/>
            <a:ext cx="10003218" cy="1600124"/>
          </a:xfrm>
        </p:spPr>
        <p:txBody>
          <a:bodyPr>
            <a:normAutofit/>
          </a:bodyPr>
          <a:lstStyle/>
          <a:p>
            <a:r>
              <a:rPr lang="en-US">
                <a:solidFill>
                  <a:srgbClr val="FFFFFF"/>
                </a:solidFill>
              </a:rPr>
              <a:t>Overview</a:t>
            </a:r>
            <a:endParaRPr lang="en-IN">
              <a:solidFill>
                <a:srgbClr val="FFFFFF"/>
              </a:solidFill>
            </a:endParaRPr>
          </a:p>
        </p:txBody>
      </p:sp>
      <p:graphicFrame>
        <p:nvGraphicFramePr>
          <p:cNvPr id="20" name="Content Placeholder 2">
            <a:extLst>
              <a:ext uri="{FF2B5EF4-FFF2-40B4-BE49-F238E27FC236}">
                <a16:creationId xmlns:a16="http://schemas.microsoft.com/office/drawing/2014/main" id="{AFB96C23-FC8A-B220-CBB5-460BD132937E}"/>
              </a:ext>
            </a:extLst>
          </p:cNvPr>
          <p:cNvGraphicFramePr>
            <a:graphicFrameLocks noGrp="1"/>
          </p:cNvGraphicFramePr>
          <p:nvPr>
            <p:ph idx="1"/>
            <p:extLst>
              <p:ext uri="{D42A27DB-BD31-4B8C-83A1-F6EECF244321}">
                <p14:modId xmlns:p14="http://schemas.microsoft.com/office/powerpoint/2010/main" val="2645628617"/>
              </p:ext>
            </p:extLst>
          </p:nvPr>
        </p:nvGraphicFramePr>
        <p:xfrm>
          <a:off x="838200" y="2538351"/>
          <a:ext cx="10515600" cy="3662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4565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16E8-6E01-1A9E-EC7C-9028CB37E379}"/>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0139C5AC-7163-EC04-1B7A-A8FA96E56CCC}"/>
              </a:ext>
            </a:extLst>
          </p:cNvPr>
          <p:cNvSpPr>
            <a:spLocks noGrp="1"/>
          </p:cNvSpPr>
          <p:nvPr>
            <p:ph idx="1"/>
          </p:nvPr>
        </p:nvSpPr>
        <p:spPr/>
        <p:txBody>
          <a:bodyPr/>
          <a:lstStyle/>
          <a:p>
            <a:r>
              <a:rPr lang="en-US" b="0" i="0" u="none" strike="noStrike" dirty="0">
                <a:effectLst/>
                <a:latin typeface="Söhne"/>
              </a:rPr>
              <a:t>A decision tree is a type of machine-learning algorithm used for both classification and regression tasks.</a:t>
            </a:r>
          </a:p>
          <a:p>
            <a:r>
              <a:rPr lang="en-US" b="0" i="0" u="none" strike="noStrike" dirty="0">
                <a:effectLst/>
                <a:latin typeface="Söhne"/>
              </a:rPr>
              <a:t> It works by recursively splitting the data into subsets based on the most significant feature, until a stopping criterion is met.</a:t>
            </a:r>
          </a:p>
          <a:p>
            <a:r>
              <a:rPr lang="en-US" b="0" i="0" u="none" strike="noStrike" dirty="0">
                <a:effectLst/>
                <a:latin typeface="Söhne"/>
              </a:rPr>
              <a:t> The end result is a tree-like structure where each internal node represents a decision rule based on a feature, and each leaf node represents a class label or a regression value. </a:t>
            </a:r>
            <a:endParaRPr lang="en-US" dirty="0"/>
          </a:p>
        </p:txBody>
      </p:sp>
    </p:spTree>
    <p:extLst>
      <p:ext uri="{BB962C8B-B14F-4D97-AF65-F5344CB8AC3E}">
        <p14:creationId xmlns:p14="http://schemas.microsoft.com/office/powerpoint/2010/main" val="2328860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1F69-4CD9-FD12-F69A-22FA6E04588A}"/>
              </a:ext>
            </a:extLst>
          </p:cNvPr>
          <p:cNvSpPr>
            <a:spLocks noGrp="1"/>
          </p:cNvSpPr>
          <p:nvPr>
            <p:ph type="title"/>
          </p:nvPr>
        </p:nvSpPr>
        <p:spPr/>
        <p:txBody>
          <a:bodyPr/>
          <a:lstStyle/>
          <a:p>
            <a:r>
              <a:rPr lang="en-US" dirty="0"/>
              <a:t>Linear SVC</a:t>
            </a:r>
          </a:p>
        </p:txBody>
      </p:sp>
      <p:sp>
        <p:nvSpPr>
          <p:cNvPr id="3" name="Content Placeholder 2">
            <a:extLst>
              <a:ext uri="{FF2B5EF4-FFF2-40B4-BE49-F238E27FC236}">
                <a16:creationId xmlns:a16="http://schemas.microsoft.com/office/drawing/2014/main" id="{08B2ECF3-B170-E7CD-6CE4-57D65386E784}"/>
              </a:ext>
            </a:extLst>
          </p:cNvPr>
          <p:cNvSpPr>
            <a:spLocks noGrp="1"/>
          </p:cNvSpPr>
          <p:nvPr>
            <p:ph idx="1"/>
          </p:nvPr>
        </p:nvSpPr>
        <p:spPr/>
        <p:txBody>
          <a:bodyPr/>
          <a:lstStyle/>
          <a:p>
            <a:r>
              <a:rPr lang="en-US" b="0" i="0" u="none" strike="noStrike" dirty="0">
                <a:effectLst/>
                <a:latin typeface="Söhne"/>
              </a:rPr>
              <a:t>Linear Support Vector Classification (Linear SVC) is a classification algorithm that separates the classes of data using a linear hyperplane. </a:t>
            </a:r>
          </a:p>
          <a:p>
            <a:r>
              <a:rPr lang="en-US" b="0" i="0" u="none" strike="noStrike" dirty="0">
                <a:effectLst/>
                <a:latin typeface="Söhne"/>
              </a:rPr>
              <a:t>It finds the best hyperplane that separates the classes by maximizing the margin between the closest data points of different classes.</a:t>
            </a:r>
          </a:p>
          <a:p>
            <a:r>
              <a:rPr lang="en-US" b="0" i="0" u="none" strike="noStrike" dirty="0">
                <a:effectLst/>
                <a:latin typeface="Söhne"/>
              </a:rPr>
              <a:t> It is commonly used for binary classification tasks and has been shown to perform well on high-dimensional datasets.</a:t>
            </a:r>
            <a:endParaRPr lang="en-US" dirty="0"/>
          </a:p>
        </p:txBody>
      </p:sp>
    </p:spTree>
    <p:extLst>
      <p:ext uri="{BB962C8B-B14F-4D97-AF65-F5344CB8AC3E}">
        <p14:creationId xmlns:p14="http://schemas.microsoft.com/office/powerpoint/2010/main" val="3456012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Sticky notes with question marks">
            <a:extLst>
              <a:ext uri="{FF2B5EF4-FFF2-40B4-BE49-F238E27FC236}">
                <a16:creationId xmlns:a16="http://schemas.microsoft.com/office/drawing/2014/main" id="{B161212C-1FF8-9CD8-6EA6-C1DCF0CD372E}"/>
              </a:ext>
            </a:extLst>
          </p:cNvPr>
          <p:cNvPicPr>
            <a:picLocks noChangeAspect="1"/>
          </p:cNvPicPr>
          <p:nvPr/>
        </p:nvPicPr>
        <p:blipFill rotWithShape="1">
          <a:blip r:embed="rId3">
            <a:alphaModFix/>
          </a:blip>
          <a:srcRect t="10162" b="5569"/>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21EE37-4CDB-7858-ACD9-9A64EF312FB8}"/>
              </a:ext>
            </a:extLst>
          </p:cNvPr>
          <p:cNvSpPr>
            <a:spLocks noGrp="1"/>
          </p:cNvSpPr>
          <p:nvPr>
            <p:ph type="title"/>
          </p:nvPr>
        </p:nvSpPr>
        <p:spPr>
          <a:xfrm>
            <a:off x="1388040" y="1612669"/>
            <a:ext cx="1671044" cy="1095652"/>
          </a:xfrm>
        </p:spPr>
        <p:txBody>
          <a:bodyPr vert="horz" lIns="91440" tIns="45720" rIns="91440" bIns="45720" rtlCol="0" anchor="b">
            <a:normAutofit/>
          </a:bodyPr>
          <a:lstStyle/>
          <a:p>
            <a:r>
              <a:rPr lang="en-US" dirty="0">
                <a:solidFill>
                  <a:srgbClr val="FFFFFF"/>
                </a:solidFill>
              </a:rPr>
              <a:t>WHY</a:t>
            </a:r>
          </a:p>
        </p:txBody>
      </p:sp>
    </p:spTree>
    <p:extLst>
      <p:ext uri="{BB962C8B-B14F-4D97-AF65-F5344CB8AC3E}">
        <p14:creationId xmlns:p14="http://schemas.microsoft.com/office/powerpoint/2010/main" val="3657801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70B6C-F44B-5B05-D21D-0674F0C7AE4F}"/>
              </a:ext>
            </a:extLst>
          </p:cNvPr>
          <p:cNvSpPr>
            <a:spLocks noGrp="1"/>
          </p:cNvSpPr>
          <p:nvPr>
            <p:ph idx="1"/>
          </p:nvPr>
        </p:nvSpPr>
        <p:spPr>
          <a:xfrm>
            <a:off x="344384" y="581892"/>
            <a:ext cx="11388922" cy="5563322"/>
          </a:xfrm>
        </p:spPr>
        <p:txBody>
          <a:bodyPr>
            <a:normAutofit fontScale="92500" lnSpcReduction="20000"/>
          </a:bodyPr>
          <a:lstStyle/>
          <a:p>
            <a:r>
              <a:rPr lang="en-US" b="0" i="0" u="none" strike="noStrike" dirty="0">
                <a:effectLst/>
              </a:rPr>
              <a:t>Naive Bayes is a probabilistic algorithm that works well with high-dimensional data, making it suitable for processing large amounts of Medicare claims data. It also has a low computational cost and can be trained quickly, which is important for handling big data.</a:t>
            </a:r>
          </a:p>
          <a:p>
            <a:r>
              <a:rPr lang="en-US" i="0" u="none" strike="noStrike" dirty="0">
                <a:effectLst/>
              </a:rPr>
              <a:t>Random Forest</a:t>
            </a:r>
            <a:r>
              <a:rPr lang="en-US" dirty="0"/>
              <a:t> </a:t>
            </a:r>
            <a:r>
              <a:rPr lang="en-US" i="0" u="none" strike="noStrike" dirty="0">
                <a:effectLst/>
              </a:rPr>
              <a:t>is robust to noisy data and can handle large data sets with many features, making it suitable for processing Medicare claims data.</a:t>
            </a:r>
          </a:p>
          <a:p>
            <a:r>
              <a:rPr lang="en-US" b="0" i="0" u="none" strike="noStrike" dirty="0">
                <a:effectLst/>
              </a:rPr>
              <a:t>LinearSVC is a linear classification algorithm that can handle large data sets with high-dimensional features. It is also efficient in terms of memory and computational resources.</a:t>
            </a:r>
          </a:p>
          <a:p>
            <a:r>
              <a:rPr lang="en-US" dirty="0"/>
              <a:t>Decision Tree</a:t>
            </a:r>
            <a:r>
              <a:rPr lang="en-US" b="0" i="0" u="none" strike="noStrike" dirty="0">
                <a:effectLst/>
              </a:rPr>
              <a:t> can capture non-linear relationships between features and can handle missing values, making it a versatile algorithm for data exploration and feature engineering.</a:t>
            </a:r>
            <a:endParaRPr lang="en-US" i="0" u="none" strike="noStrike" dirty="0">
              <a:effectLst/>
            </a:endParaRPr>
          </a:p>
          <a:p>
            <a:endParaRPr lang="en-US" dirty="0"/>
          </a:p>
        </p:txBody>
      </p:sp>
    </p:spTree>
    <p:extLst>
      <p:ext uri="{BB962C8B-B14F-4D97-AF65-F5344CB8AC3E}">
        <p14:creationId xmlns:p14="http://schemas.microsoft.com/office/powerpoint/2010/main" val="2809570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Graph">
            <a:extLst>
              <a:ext uri="{FF2B5EF4-FFF2-40B4-BE49-F238E27FC236}">
                <a16:creationId xmlns:a16="http://schemas.microsoft.com/office/drawing/2014/main" id="{A6D604EA-D5DE-AA0E-C87D-FE9EA4DA4134}"/>
              </a:ext>
            </a:extLst>
          </p:cNvPr>
          <p:cNvPicPr>
            <a:picLocks noChangeAspect="1"/>
          </p:cNvPicPr>
          <p:nvPr/>
        </p:nvPicPr>
        <p:blipFill rotWithShape="1">
          <a:blip r:embed="rId2">
            <a:alphaModFix amt="60000"/>
          </a:blip>
          <a:srcRect t="3979" r="-1" b="6015"/>
          <a:stretch/>
        </p:blipFill>
        <p:spPr>
          <a:xfrm>
            <a:off x="20" y="10"/>
            <a:ext cx="12188932" cy="6856614"/>
          </a:xfrm>
          <a:prstGeom prst="rect">
            <a:avLst/>
          </a:prstGeom>
        </p:spPr>
      </p:pic>
      <p:sp>
        <p:nvSpPr>
          <p:cNvPr id="2" name="Title 1">
            <a:extLst>
              <a:ext uri="{FF2B5EF4-FFF2-40B4-BE49-F238E27FC236}">
                <a16:creationId xmlns:a16="http://schemas.microsoft.com/office/drawing/2014/main" id="{8C0F2CA2-7308-5F5A-A9B5-A0E1875BC968}"/>
              </a:ext>
            </a:extLst>
          </p:cNvPr>
          <p:cNvSpPr>
            <a:spLocks noGrp="1"/>
          </p:cNvSpPr>
          <p:nvPr>
            <p:ph type="title"/>
          </p:nvPr>
        </p:nvSpPr>
        <p:spPr>
          <a:xfrm>
            <a:off x="1198180" y="726066"/>
            <a:ext cx="9774619" cy="2474333"/>
          </a:xfrm>
        </p:spPr>
        <p:txBody>
          <a:bodyPr anchor="b">
            <a:normAutofit/>
          </a:bodyPr>
          <a:lstStyle/>
          <a:p>
            <a:pPr algn="ctr"/>
            <a:r>
              <a:rPr lang="en-US" sz="6000" dirty="0">
                <a:solidFill>
                  <a:srgbClr val="FFFFFF"/>
                </a:solidFill>
              </a:rPr>
              <a:t>Model Evaluation</a:t>
            </a:r>
            <a:endParaRPr lang="en-IN" sz="6000" dirty="0">
              <a:solidFill>
                <a:srgbClr val="FFFFFF"/>
              </a:solidFill>
            </a:endParaRPr>
          </a:p>
        </p:txBody>
      </p:sp>
    </p:spTree>
    <p:extLst>
      <p:ext uri="{BB962C8B-B14F-4D97-AF65-F5344CB8AC3E}">
        <p14:creationId xmlns:p14="http://schemas.microsoft.com/office/powerpoint/2010/main" val="407118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B08C477A-A883-4227-AD02-84B6007F1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6254149" cy="68678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 name="Content Placeholder 2">
            <a:extLst>
              <a:ext uri="{FF2B5EF4-FFF2-40B4-BE49-F238E27FC236}">
                <a16:creationId xmlns:a16="http://schemas.microsoft.com/office/drawing/2014/main" id="{5488D224-C09E-E58B-83CF-816429742FDD}"/>
              </a:ext>
            </a:extLst>
          </p:cNvPr>
          <p:cNvSpPr>
            <a:spLocks noGrp="1"/>
          </p:cNvSpPr>
          <p:nvPr>
            <p:ph idx="1"/>
          </p:nvPr>
        </p:nvSpPr>
        <p:spPr>
          <a:xfrm>
            <a:off x="641981" y="2443810"/>
            <a:ext cx="4876486" cy="2715554"/>
          </a:xfrm>
        </p:spPr>
        <p:txBody>
          <a:bodyPr>
            <a:normAutofit/>
          </a:bodyPr>
          <a:lstStyle/>
          <a:p>
            <a:r>
              <a:rPr lang="en-US" sz="1800" dirty="0">
                <a:solidFill>
                  <a:srgbClr val="FFFFFF"/>
                </a:solidFill>
              </a:rPr>
              <a:t>The evaluation of the model performance was done using various metrics, such as Accuracy, precision, recall, and F1 score, and a confusion matrix</a:t>
            </a:r>
            <a:endParaRPr lang="en-IN" sz="1800" dirty="0">
              <a:solidFill>
                <a:srgbClr val="FFFFFF"/>
              </a:solidFill>
            </a:endParaRPr>
          </a:p>
          <a:p>
            <a:endParaRPr lang="en-US" sz="1800" dirty="0">
              <a:solidFill>
                <a:srgbClr val="FFFFFF"/>
              </a:solidFill>
            </a:endParaRPr>
          </a:p>
        </p:txBody>
      </p:sp>
      <p:grpSp>
        <p:nvGrpSpPr>
          <p:cNvPr id="18" name="Group 17">
            <a:extLst>
              <a:ext uri="{FF2B5EF4-FFF2-40B4-BE49-F238E27FC236}">
                <a16:creationId xmlns:a16="http://schemas.microsoft.com/office/drawing/2014/main" id="{7E920F76-E6AF-4D70-A5AA-0904FF1874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19" name="Picture 18">
              <a:extLst>
                <a:ext uri="{FF2B5EF4-FFF2-40B4-BE49-F238E27FC236}">
                  <a16:creationId xmlns:a16="http://schemas.microsoft.com/office/drawing/2014/main" id="{C790CF60-DEEE-47CC-8429-66639F99878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3" name="Picture 19">
              <a:extLst>
                <a:ext uri="{FF2B5EF4-FFF2-40B4-BE49-F238E27FC236}">
                  <a16:creationId xmlns:a16="http://schemas.microsoft.com/office/drawing/2014/main" id="{BA66197D-92FE-4645-BA93-D45CD8CD1A5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5" name="Picture 4" descr="A picture containing text, receipt, font, screenshot&#10;&#10;Description automatically generated">
            <a:extLst>
              <a:ext uri="{FF2B5EF4-FFF2-40B4-BE49-F238E27FC236}">
                <a16:creationId xmlns:a16="http://schemas.microsoft.com/office/drawing/2014/main" id="{843CAB6F-3084-943F-E929-66126399B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83" y="538478"/>
            <a:ext cx="3258435" cy="2708658"/>
          </a:xfrm>
          <a:prstGeom prst="rect">
            <a:avLst/>
          </a:prstGeom>
        </p:spPr>
      </p:pic>
      <p:pic>
        <p:nvPicPr>
          <p:cNvPr id="7" name="Picture 6" descr="A picture containing text, screenshot, font, number&#10;&#10;Description automatically generated">
            <a:extLst>
              <a:ext uri="{FF2B5EF4-FFF2-40B4-BE49-F238E27FC236}">
                <a16:creationId xmlns:a16="http://schemas.microsoft.com/office/drawing/2014/main" id="{43A97D56-EF11-2334-545D-7B9ACA04A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1" y="3515264"/>
            <a:ext cx="4724400" cy="2527554"/>
          </a:xfrm>
          <a:prstGeom prst="rect">
            <a:avLst/>
          </a:prstGeom>
        </p:spPr>
      </p:pic>
    </p:spTree>
    <p:extLst>
      <p:ext uri="{BB962C8B-B14F-4D97-AF65-F5344CB8AC3E}">
        <p14:creationId xmlns:p14="http://schemas.microsoft.com/office/powerpoint/2010/main" val="2442997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2" name="Rectangle 11">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Codes on papers">
            <a:extLst>
              <a:ext uri="{FF2B5EF4-FFF2-40B4-BE49-F238E27FC236}">
                <a16:creationId xmlns:a16="http://schemas.microsoft.com/office/drawing/2014/main" id="{B4677F9A-6BBB-E243-664A-07859BC14C5B}"/>
              </a:ext>
            </a:extLst>
          </p:cNvPr>
          <p:cNvPicPr>
            <a:picLocks noChangeAspect="1"/>
          </p:cNvPicPr>
          <p:nvPr/>
        </p:nvPicPr>
        <p:blipFill rotWithShape="1">
          <a:blip r:embed="rId3">
            <a:alphaModFix amt="60000"/>
          </a:blip>
          <a:srcRect t="3617" b="12131"/>
          <a:stretch/>
        </p:blipFill>
        <p:spPr>
          <a:xfrm>
            <a:off x="20" y="10"/>
            <a:ext cx="12191980" cy="6856614"/>
          </a:xfrm>
          <a:prstGeom prst="rect">
            <a:avLst/>
          </a:prstGeom>
        </p:spPr>
      </p:pic>
      <p:grpSp>
        <p:nvGrpSpPr>
          <p:cNvPr id="16" name="Group 15">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7" name="Picture 16">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8" name="Picture 17">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6BBAE5B-ECB0-1BF2-0F0B-238DD7337D37}"/>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a:solidFill>
                  <a:srgbClr val="FFFFFF"/>
                </a:solidFill>
              </a:rPr>
              <a:t>Results</a:t>
            </a:r>
          </a:p>
        </p:txBody>
      </p:sp>
    </p:spTree>
    <p:extLst>
      <p:ext uri="{BB962C8B-B14F-4D97-AF65-F5344CB8AC3E}">
        <p14:creationId xmlns:p14="http://schemas.microsoft.com/office/powerpoint/2010/main" val="380779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with low confidence">
            <a:extLst>
              <a:ext uri="{FF2B5EF4-FFF2-40B4-BE49-F238E27FC236}">
                <a16:creationId xmlns:a16="http://schemas.microsoft.com/office/drawing/2014/main" id="{EAF9EF4E-E677-DC23-6B20-3D6A68FCB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798" y="622300"/>
            <a:ext cx="5016500" cy="5613400"/>
          </a:xfrm>
          <a:prstGeom prst="rect">
            <a:avLst/>
          </a:prstGeom>
        </p:spPr>
      </p:pic>
      <p:pic>
        <p:nvPicPr>
          <p:cNvPr id="7" name="Picture 6" descr="A screenshot of a graph&#10;&#10;Description automatically generated with low confidence">
            <a:extLst>
              <a:ext uri="{FF2B5EF4-FFF2-40B4-BE49-F238E27FC236}">
                <a16:creationId xmlns:a16="http://schemas.microsoft.com/office/drawing/2014/main" id="{D710FFE5-AA3D-E960-160F-6CBB503AA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602" y="622300"/>
            <a:ext cx="5054600" cy="5664200"/>
          </a:xfrm>
          <a:prstGeom prst="rect">
            <a:avLst/>
          </a:prstGeom>
        </p:spPr>
      </p:pic>
    </p:spTree>
    <p:extLst>
      <p:ext uri="{BB962C8B-B14F-4D97-AF65-F5344CB8AC3E}">
        <p14:creationId xmlns:p14="http://schemas.microsoft.com/office/powerpoint/2010/main" val="2539220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with low confidence">
            <a:extLst>
              <a:ext uri="{FF2B5EF4-FFF2-40B4-BE49-F238E27FC236}">
                <a16:creationId xmlns:a16="http://schemas.microsoft.com/office/drawing/2014/main" id="{A0A56970-B902-041E-BE2E-C59C5178B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302" y="596900"/>
            <a:ext cx="5080000" cy="5664200"/>
          </a:xfrm>
          <a:prstGeom prst="rect">
            <a:avLst/>
          </a:prstGeom>
        </p:spPr>
      </p:pic>
      <p:pic>
        <p:nvPicPr>
          <p:cNvPr id="7" name="Picture 6" descr="A screenshot of a graph&#10;&#10;Description automatically generated with low confidence">
            <a:extLst>
              <a:ext uri="{FF2B5EF4-FFF2-40B4-BE49-F238E27FC236}">
                <a16:creationId xmlns:a16="http://schemas.microsoft.com/office/drawing/2014/main" id="{0E055751-9BBB-1CBA-8076-50AD2B974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079" y="596900"/>
            <a:ext cx="5143500" cy="5613400"/>
          </a:xfrm>
          <a:prstGeom prst="rect">
            <a:avLst/>
          </a:prstGeom>
        </p:spPr>
      </p:pic>
    </p:spTree>
    <p:extLst>
      <p:ext uri="{BB962C8B-B14F-4D97-AF65-F5344CB8AC3E}">
        <p14:creationId xmlns:p14="http://schemas.microsoft.com/office/powerpoint/2010/main" val="714586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 line, plot, text&#10;&#10;Description automatically generated">
            <a:extLst>
              <a:ext uri="{FF2B5EF4-FFF2-40B4-BE49-F238E27FC236}">
                <a16:creationId xmlns:a16="http://schemas.microsoft.com/office/drawing/2014/main" id="{CD777A46-5ED5-E0F9-1387-E18F10C63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356" y="91096"/>
            <a:ext cx="10507287" cy="6675807"/>
          </a:xfrm>
          <a:prstGeom prst="rect">
            <a:avLst/>
          </a:prstGeom>
        </p:spPr>
      </p:pic>
    </p:spTree>
    <p:extLst>
      <p:ext uri="{BB962C8B-B14F-4D97-AF65-F5344CB8AC3E}">
        <p14:creationId xmlns:p14="http://schemas.microsoft.com/office/powerpoint/2010/main" val="3982426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A56932E6-5BA9-4C85-82EA-A307011BB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62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6496C361-59F2-A149-0E93-7E27B54E46F8}"/>
              </a:ext>
            </a:extLst>
          </p:cNvPr>
          <p:cNvSpPr>
            <a:spLocks noGrp="1"/>
          </p:cNvSpPr>
          <p:nvPr>
            <p:ph type="title"/>
          </p:nvPr>
        </p:nvSpPr>
        <p:spPr>
          <a:xfrm>
            <a:off x="1198182" y="381000"/>
            <a:ext cx="10003218" cy="1600124"/>
          </a:xfrm>
        </p:spPr>
        <p:txBody>
          <a:bodyPr>
            <a:normAutofit/>
          </a:bodyPr>
          <a:lstStyle/>
          <a:p>
            <a:r>
              <a:rPr lang="en-US">
                <a:solidFill>
                  <a:srgbClr val="FFFFFF"/>
                </a:solidFill>
              </a:rPr>
              <a:t>Objectives</a:t>
            </a:r>
            <a:endParaRPr lang="en-IN">
              <a:solidFill>
                <a:srgbClr val="FFFFFF"/>
              </a:solidFill>
            </a:endParaRPr>
          </a:p>
        </p:txBody>
      </p:sp>
      <p:graphicFrame>
        <p:nvGraphicFramePr>
          <p:cNvPr id="5" name="Content Placeholder 2">
            <a:extLst>
              <a:ext uri="{FF2B5EF4-FFF2-40B4-BE49-F238E27FC236}">
                <a16:creationId xmlns:a16="http://schemas.microsoft.com/office/drawing/2014/main" id="{36220145-BF88-340D-944D-5727BF778D2E}"/>
              </a:ext>
            </a:extLst>
          </p:cNvPr>
          <p:cNvGraphicFramePr>
            <a:graphicFrameLocks noGrp="1"/>
          </p:cNvGraphicFramePr>
          <p:nvPr>
            <p:ph idx="1"/>
            <p:extLst>
              <p:ext uri="{D42A27DB-BD31-4B8C-83A1-F6EECF244321}">
                <p14:modId xmlns:p14="http://schemas.microsoft.com/office/powerpoint/2010/main" val="3884374174"/>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6110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AE499-4C2A-D42A-E204-2C04FF298CAF}"/>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438FEB69-59DD-009F-F5CF-BF11150104C8}"/>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One limitation is related to the availability and quality of data used in the project. Medicare claims data is a valuable source of information for detecting fraudulent activities, but it has some limitations. </a:t>
            </a:r>
          </a:p>
          <a:p>
            <a:pPr>
              <a:buFont typeface="Wingdings" panose="05000000000000000000" pitchFamily="2" charset="2"/>
              <a:buChar char="Ø"/>
            </a:pPr>
            <a:r>
              <a:rPr lang="en-US" dirty="0"/>
              <a:t>For example, it does not include data on services provided outside the Medicare program, such as private insurance or Medicaid. Furthermore, claims data can be incomplete, inaccurate, or subject to errors, which can affect the accuracy of the fraud detection algorithms.</a:t>
            </a:r>
          </a:p>
          <a:p>
            <a:pPr>
              <a:buFont typeface="Wingdings" panose="05000000000000000000" pitchFamily="2" charset="2"/>
              <a:buChar char="Ø"/>
            </a:pPr>
            <a:r>
              <a:rPr lang="en-US" dirty="0"/>
              <a:t>Another limitation is related to the generalizability of the findings. The project was based on a specific sample of Medicare claims data, and the results may not be generalizable to other populations or time periods. Moreover, the project was based on a retrospective analysis of claims data.</a:t>
            </a:r>
            <a:endParaRPr lang="en-IN" dirty="0"/>
          </a:p>
        </p:txBody>
      </p:sp>
    </p:spTree>
    <p:extLst>
      <p:ext uri="{BB962C8B-B14F-4D97-AF65-F5344CB8AC3E}">
        <p14:creationId xmlns:p14="http://schemas.microsoft.com/office/powerpoint/2010/main" val="3542011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4BCE-BF36-F0B1-C62C-1E1E56C286B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26E0983-B71A-A529-EBB3-C26207F125EF}"/>
              </a:ext>
            </a:extLst>
          </p:cNvPr>
          <p:cNvSpPr>
            <a:spLocks noGrp="1"/>
          </p:cNvSpPr>
          <p:nvPr>
            <p:ph idx="1"/>
          </p:nvPr>
        </p:nvSpPr>
        <p:spPr/>
        <p:txBody>
          <a:bodyPr>
            <a:normAutofit/>
          </a:bodyPr>
          <a:lstStyle/>
          <a:p>
            <a:r>
              <a:rPr lang="en-US" dirty="0"/>
              <a:t>To summarize, our project demonstrates the potential of machine learning algorithms to detect potentially fraudulent activity in the Medicare Part D program. While there are limitations to our methodology, our results suggest that these models can be useful tools in identifying instances of fraud and can benefit both patients and the healthcare industry.</a:t>
            </a:r>
          </a:p>
          <a:p>
            <a:endParaRPr lang="en-US" dirty="0"/>
          </a:p>
        </p:txBody>
      </p:sp>
    </p:spTree>
    <p:extLst>
      <p:ext uri="{BB962C8B-B14F-4D97-AF65-F5344CB8AC3E}">
        <p14:creationId xmlns:p14="http://schemas.microsoft.com/office/powerpoint/2010/main" val="3154107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Large skydiving group mid-air">
            <a:extLst>
              <a:ext uri="{FF2B5EF4-FFF2-40B4-BE49-F238E27FC236}">
                <a16:creationId xmlns:a16="http://schemas.microsoft.com/office/drawing/2014/main" id="{B916A3A8-DFBC-D451-2D75-17CCFFDB6225}"/>
              </a:ext>
            </a:extLst>
          </p:cNvPr>
          <p:cNvPicPr>
            <a:picLocks noChangeAspect="1"/>
          </p:cNvPicPr>
          <p:nvPr/>
        </p:nvPicPr>
        <p:blipFill rotWithShape="1">
          <a:blip r:embed="rId2">
            <a:alphaModFix amt="60000"/>
          </a:blip>
          <a:srcRect t="11578" b="3852"/>
          <a:stretch/>
        </p:blipFill>
        <p:spPr>
          <a:xfrm>
            <a:off x="20" y="10"/>
            <a:ext cx="12191980" cy="6856614"/>
          </a:xfrm>
          <a:prstGeom prst="rect">
            <a:avLst/>
          </a:prstGeom>
        </p:spPr>
      </p:pic>
      <p:sp>
        <p:nvSpPr>
          <p:cNvPr id="2" name="Title 1">
            <a:extLst>
              <a:ext uri="{FF2B5EF4-FFF2-40B4-BE49-F238E27FC236}">
                <a16:creationId xmlns:a16="http://schemas.microsoft.com/office/drawing/2014/main" id="{A285323D-2475-804B-AA30-3E8B044A445B}"/>
              </a:ext>
            </a:extLst>
          </p:cNvPr>
          <p:cNvSpPr>
            <a:spLocks noGrp="1"/>
          </p:cNvSpPr>
          <p:nvPr>
            <p:ph type="title"/>
          </p:nvPr>
        </p:nvSpPr>
        <p:spPr>
          <a:xfrm>
            <a:off x="1018723" y="239177"/>
            <a:ext cx="4795282" cy="5018227"/>
          </a:xfrm>
        </p:spPr>
        <p:txBody>
          <a:bodyPr anchor="ctr">
            <a:normAutofit/>
          </a:bodyPr>
          <a:lstStyle/>
          <a:p>
            <a:r>
              <a:rPr lang="en-US" dirty="0">
                <a:solidFill>
                  <a:srgbClr val="FFFFFF"/>
                </a:solidFill>
              </a:rPr>
              <a:t>Future Scope</a:t>
            </a:r>
            <a:endParaRPr lang="en-IN" dirty="0">
              <a:solidFill>
                <a:srgbClr val="FFFFFF"/>
              </a:solidFill>
            </a:endParaRPr>
          </a:p>
        </p:txBody>
      </p:sp>
      <p:sp>
        <p:nvSpPr>
          <p:cNvPr id="3" name="Content Placeholder 2">
            <a:extLst>
              <a:ext uri="{FF2B5EF4-FFF2-40B4-BE49-F238E27FC236}">
                <a16:creationId xmlns:a16="http://schemas.microsoft.com/office/drawing/2014/main" id="{78B03B91-E66C-472D-C9EB-95790A27B837}"/>
              </a:ext>
            </a:extLst>
          </p:cNvPr>
          <p:cNvSpPr>
            <a:spLocks noGrp="1"/>
          </p:cNvSpPr>
          <p:nvPr>
            <p:ph idx="1"/>
          </p:nvPr>
        </p:nvSpPr>
        <p:spPr>
          <a:xfrm>
            <a:off x="6195372" y="726538"/>
            <a:ext cx="4977905" cy="5017076"/>
          </a:xfrm>
        </p:spPr>
        <p:txBody>
          <a:bodyPr anchor="ctr">
            <a:noAutofit/>
          </a:bodyPr>
          <a:lstStyle/>
          <a:p>
            <a:pPr>
              <a:lnSpc>
                <a:spcPct val="100000"/>
              </a:lnSpc>
              <a:buFont typeface="Wingdings" panose="05000000000000000000" pitchFamily="2" charset="2"/>
              <a:buChar char="Ø"/>
            </a:pPr>
            <a:r>
              <a:rPr lang="en-US" sz="1800" b="1" dirty="0">
                <a:solidFill>
                  <a:srgbClr val="FFFFFF"/>
                </a:solidFill>
              </a:rPr>
              <a:t>First, the project could be extended to analyze data from other healthcare programs, such as Medicaid or private insurance, to detect fraudulent activities that may involve multiple programs.</a:t>
            </a:r>
          </a:p>
          <a:p>
            <a:pPr lvl="1">
              <a:lnSpc>
                <a:spcPct val="100000"/>
              </a:lnSpc>
              <a:buFont typeface="Wingdings" panose="05000000000000000000" pitchFamily="2" charset="2"/>
              <a:buChar char="q"/>
            </a:pPr>
            <a:r>
              <a:rPr lang="en-US" sz="1800" b="1" dirty="0">
                <a:solidFill>
                  <a:srgbClr val="FFFFFF"/>
                </a:solidFill>
              </a:rPr>
              <a:t>This could provide a more comprehensive view of healthcare fraud and help identify new patterns of fraudulent activities.</a:t>
            </a:r>
          </a:p>
          <a:p>
            <a:pPr>
              <a:lnSpc>
                <a:spcPct val="100000"/>
              </a:lnSpc>
              <a:buFont typeface="Wingdings" panose="05000000000000000000" pitchFamily="2" charset="2"/>
              <a:buChar char="Ø"/>
            </a:pPr>
            <a:r>
              <a:rPr lang="en-US" sz="1800" b="1" dirty="0">
                <a:solidFill>
                  <a:srgbClr val="FFFFFF"/>
                </a:solidFill>
              </a:rPr>
              <a:t>The project could be extended to incorporate additional data sources, such as social media or patient-generated data, which could provide new insights into the behavior and motivations of fraudsters.</a:t>
            </a:r>
          </a:p>
          <a:p>
            <a:pPr>
              <a:lnSpc>
                <a:spcPct val="100000"/>
              </a:lnSpc>
              <a:buFont typeface="Wingdings" panose="05000000000000000000" pitchFamily="2" charset="2"/>
              <a:buChar char="Ø"/>
            </a:pPr>
            <a:r>
              <a:rPr lang="en-US" sz="1800" b="1" dirty="0">
                <a:solidFill>
                  <a:srgbClr val="FFFFFF"/>
                </a:solidFill>
              </a:rPr>
              <a:t>The project could be expanded to include real-time fraud detection and prevention, which could help prevent fraudulent activities before they occur. </a:t>
            </a:r>
            <a:endParaRPr lang="en-IN" sz="1800" b="1" dirty="0">
              <a:solidFill>
                <a:srgbClr val="FFFFFF"/>
              </a:solidFill>
            </a:endParaRPr>
          </a:p>
        </p:txBody>
      </p:sp>
    </p:spTree>
    <p:extLst>
      <p:ext uri="{BB962C8B-B14F-4D97-AF65-F5344CB8AC3E}">
        <p14:creationId xmlns:p14="http://schemas.microsoft.com/office/powerpoint/2010/main" val="4011174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Digital financial graph">
            <a:extLst>
              <a:ext uri="{FF2B5EF4-FFF2-40B4-BE49-F238E27FC236}">
                <a16:creationId xmlns:a16="http://schemas.microsoft.com/office/drawing/2014/main" id="{AC419ED3-C9E2-818D-0B8E-AE951A1B3DF4}"/>
              </a:ext>
            </a:extLst>
          </p:cNvPr>
          <p:cNvPicPr>
            <a:picLocks noChangeAspect="1"/>
          </p:cNvPicPr>
          <p:nvPr/>
        </p:nvPicPr>
        <p:blipFill rotWithShape="1">
          <a:blip r:embed="rId2">
            <a:alphaModFix amt="60000"/>
          </a:blip>
          <a:srcRect t="20"/>
          <a:stretch/>
        </p:blipFill>
        <p:spPr>
          <a:xfrm>
            <a:off x="20" y="10"/>
            <a:ext cx="12191980" cy="6856614"/>
          </a:xfrm>
          <a:prstGeom prst="rect">
            <a:avLst/>
          </a:prstGeom>
        </p:spPr>
      </p:pic>
      <p:sp>
        <p:nvSpPr>
          <p:cNvPr id="2" name="Title 1">
            <a:extLst>
              <a:ext uri="{FF2B5EF4-FFF2-40B4-BE49-F238E27FC236}">
                <a16:creationId xmlns:a16="http://schemas.microsoft.com/office/drawing/2014/main" id="{41445C40-7F84-6BF5-AB33-0CDDEF1F94F9}"/>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Why Big Data is Important? </a:t>
            </a:r>
            <a:endParaRPr lang="en-IN">
              <a:solidFill>
                <a:srgbClr val="FFFFFF"/>
              </a:solidFill>
            </a:endParaRPr>
          </a:p>
        </p:txBody>
      </p:sp>
      <p:grpSp>
        <p:nvGrpSpPr>
          <p:cNvPr id="15" name="Group 14">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6" name="Picture 15">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7" name="Picture 16">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2">
            <a:extLst>
              <a:ext uri="{FF2B5EF4-FFF2-40B4-BE49-F238E27FC236}">
                <a16:creationId xmlns:a16="http://schemas.microsoft.com/office/drawing/2014/main" id="{6E19C284-1594-EBB7-B8C5-8949FC1F3410}"/>
              </a:ext>
            </a:extLst>
          </p:cNvPr>
          <p:cNvSpPr>
            <a:spLocks noGrp="1"/>
          </p:cNvSpPr>
          <p:nvPr>
            <p:ph idx="1"/>
          </p:nvPr>
        </p:nvSpPr>
        <p:spPr>
          <a:xfrm>
            <a:off x="6195372" y="726538"/>
            <a:ext cx="4977905" cy="5017076"/>
          </a:xfrm>
        </p:spPr>
        <p:txBody>
          <a:bodyPr anchor="ctr">
            <a:normAutofit/>
          </a:bodyPr>
          <a:lstStyle/>
          <a:p>
            <a:pPr>
              <a:buFont typeface="Wingdings" panose="05000000000000000000" pitchFamily="2" charset="2"/>
              <a:buChar char="Ø"/>
            </a:pPr>
            <a:r>
              <a:rPr lang="en-US" sz="1800">
                <a:solidFill>
                  <a:srgbClr val="FFFFFF"/>
                </a:solidFill>
              </a:rPr>
              <a:t>Every day, the healthcare sector generates huge amounts of data, such as electronic health records, medical claims, and patient data.</a:t>
            </a:r>
          </a:p>
          <a:p>
            <a:pPr>
              <a:buFont typeface="Wingdings" panose="05000000000000000000" pitchFamily="2" charset="2"/>
              <a:buChar char="Ø"/>
            </a:pPr>
            <a:r>
              <a:rPr lang="en-US" sz="1800">
                <a:solidFill>
                  <a:srgbClr val="FFFFFF"/>
                </a:solidFill>
              </a:rPr>
              <a:t>Big data is important to our endeavor because it enables us to process and analyze massive amounts of data supplied by the Medicare system. </a:t>
            </a:r>
          </a:p>
          <a:p>
            <a:pPr>
              <a:buFont typeface="Wingdings" panose="05000000000000000000" pitchFamily="2" charset="2"/>
              <a:buChar char="Ø"/>
            </a:pPr>
            <a:r>
              <a:rPr lang="en-US" sz="1800">
                <a:solidFill>
                  <a:srgbClr val="FFFFFF"/>
                </a:solidFill>
              </a:rPr>
              <a:t>We can use big data analytics to detect trends and abnormalities in data that may indicate fraudulent activity.</a:t>
            </a:r>
            <a:endParaRPr lang="en-IN" sz="1800">
              <a:solidFill>
                <a:srgbClr val="FFFFFF"/>
              </a:solidFill>
            </a:endParaRPr>
          </a:p>
        </p:txBody>
      </p:sp>
    </p:spTree>
    <p:extLst>
      <p:ext uri="{BB962C8B-B14F-4D97-AF65-F5344CB8AC3E}">
        <p14:creationId xmlns:p14="http://schemas.microsoft.com/office/powerpoint/2010/main" val="643701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4" name="Picture 1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5" name="Picture 1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80A94338-902F-E270-660B-043EF9D97534}"/>
              </a:ext>
            </a:extLst>
          </p:cNvPr>
          <p:cNvSpPr>
            <a:spLocks noGrp="1"/>
          </p:cNvSpPr>
          <p:nvPr>
            <p:ph type="title"/>
          </p:nvPr>
        </p:nvSpPr>
        <p:spPr>
          <a:xfrm>
            <a:off x="838201" y="559813"/>
            <a:ext cx="3352799" cy="5577934"/>
          </a:xfrm>
        </p:spPr>
        <p:txBody>
          <a:bodyPr>
            <a:normAutofit/>
          </a:bodyPr>
          <a:lstStyle/>
          <a:p>
            <a:r>
              <a:rPr lang="en-US" sz="4000"/>
              <a:t>Challenges faced from Big Data</a:t>
            </a:r>
            <a:endParaRPr lang="en-IN" sz="4000"/>
          </a:p>
        </p:txBody>
      </p:sp>
      <p:graphicFrame>
        <p:nvGraphicFramePr>
          <p:cNvPr id="5" name="Content Placeholder 2">
            <a:extLst>
              <a:ext uri="{FF2B5EF4-FFF2-40B4-BE49-F238E27FC236}">
                <a16:creationId xmlns:a16="http://schemas.microsoft.com/office/drawing/2014/main" id="{786B9305-B2B1-5B42-A453-AE76854F63CD}"/>
              </a:ext>
            </a:extLst>
          </p:cNvPr>
          <p:cNvGraphicFramePr>
            <a:graphicFrameLocks noGrp="1"/>
          </p:cNvGraphicFramePr>
          <p:nvPr>
            <p:ph idx="1"/>
            <p:extLst>
              <p:ext uri="{D42A27DB-BD31-4B8C-83A1-F6EECF244321}">
                <p14:modId xmlns:p14="http://schemas.microsoft.com/office/powerpoint/2010/main" val="2149854687"/>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765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0"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1" name="Group 1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4" name="Picture 1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2" name="Picture 1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853C9DDC-56AB-DEA2-623F-069313164524}"/>
              </a:ext>
            </a:extLst>
          </p:cNvPr>
          <p:cNvSpPr>
            <a:spLocks noGrp="1"/>
          </p:cNvSpPr>
          <p:nvPr>
            <p:ph type="title"/>
          </p:nvPr>
        </p:nvSpPr>
        <p:spPr>
          <a:xfrm>
            <a:off x="838201" y="559813"/>
            <a:ext cx="3352799" cy="5577934"/>
          </a:xfrm>
        </p:spPr>
        <p:txBody>
          <a:bodyPr>
            <a:normAutofit/>
          </a:bodyPr>
          <a:lstStyle/>
          <a:p>
            <a:r>
              <a:rPr lang="en-US" sz="4000"/>
              <a:t>Insights</a:t>
            </a:r>
            <a:endParaRPr lang="en-IN" sz="4000"/>
          </a:p>
        </p:txBody>
      </p:sp>
      <p:graphicFrame>
        <p:nvGraphicFramePr>
          <p:cNvPr id="23" name="Content Placeholder 2">
            <a:extLst>
              <a:ext uri="{FF2B5EF4-FFF2-40B4-BE49-F238E27FC236}">
                <a16:creationId xmlns:a16="http://schemas.microsoft.com/office/drawing/2014/main" id="{B8B5AEA2-1949-22C8-BAEB-214817DBB95C}"/>
              </a:ext>
            </a:extLst>
          </p:cNvPr>
          <p:cNvGraphicFramePr>
            <a:graphicFrameLocks noGrp="1"/>
          </p:cNvGraphicFramePr>
          <p:nvPr>
            <p:ph idx="1"/>
            <p:extLst>
              <p:ext uri="{D42A27DB-BD31-4B8C-83A1-F6EECF244321}">
                <p14:modId xmlns:p14="http://schemas.microsoft.com/office/powerpoint/2010/main" val="88359935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3901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12">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4" descr="Graph on document with pen">
            <a:extLst>
              <a:ext uri="{FF2B5EF4-FFF2-40B4-BE49-F238E27FC236}">
                <a16:creationId xmlns:a16="http://schemas.microsoft.com/office/drawing/2014/main" id="{F5B8597C-406F-09FF-6B09-BC41BB70F5D4}"/>
              </a:ext>
            </a:extLst>
          </p:cNvPr>
          <p:cNvPicPr>
            <a:picLocks noChangeAspect="1"/>
          </p:cNvPicPr>
          <p:nvPr/>
        </p:nvPicPr>
        <p:blipFill rotWithShape="1">
          <a:blip r:embed="rId2">
            <a:alphaModFix amt="60000"/>
          </a:blip>
          <a:srcRect t="1519" b="14228"/>
          <a:stretch/>
        </p:blipFill>
        <p:spPr>
          <a:xfrm>
            <a:off x="20" y="10"/>
            <a:ext cx="12191980" cy="6856614"/>
          </a:xfrm>
          <a:prstGeom prst="rect">
            <a:avLst/>
          </a:prstGeom>
        </p:spPr>
      </p:pic>
      <p:sp>
        <p:nvSpPr>
          <p:cNvPr id="2" name="Title 1">
            <a:extLst>
              <a:ext uri="{FF2B5EF4-FFF2-40B4-BE49-F238E27FC236}">
                <a16:creationId xmlns:a16="http://schemas.microsoft.com/office/drawing/2014/main" id="{42EF5055-4CFF-1D53-9290-5C278F44BDB8}"/>
              </a:ext>
            </a:extLst>
          </p:cNvPr>
          <p:cNvSpPr>
            <a:spLocks noGrp="1"/>
          </p:cNvSpPr>
          <p:nvPr>
            <p:ph type="title"/>
          </p:nvPr>
        </p:nvSpPr>
        <p:spPr>
          <a:xfrm>
            <a:off x="1198181" y="726066"/>
            <a:ext cx="4795282" cy="5018227"/>
          </a:xfrm>
        </p:spPr>
        <p:txBody>
          <a:bodyPr anchor="ctr">
            <a:normAutofit/>
          </a:bodyPr>
          <a:lstStyle/>
          <a:p>
            <a:r>
              <a:rPr lang="en-US">
                <a:solidFill>
                  <a:srgbClr val="FFFFFF"/>
                </a:solidFill>
              </a:rPr>
              <a:t>Implications of Project results</a:t>
            </a:r>
            <a:endParaRPr lang="en-IN">
              <a:solidFill>
                <a:srgbClr val="FFFFFF"/>
              </a:solidFill>
            </a:endParaRPr>
          </a:p>
        </p:txBody>
      </p:sp>
      <p:sp>
        <p:nvSpPr>
          <p:cNvPr id="3" name="Content Placeholder 2">
            <a:extLst>
              <a:ext uri="{FF2B5EF4-FFF2-40B4-BE49-F238E27FC236}">
                <a16:creationId xmlns:a16="http://schemas.microsoft.com/office/drawing/2014/main" id="{6C8303BC-416E-18FD-A13D-9E82C6A70804}"/>
              </a:ext>
            </a:extLst>
          </p:cNvPr>
          <p:cNvSpPr>
            <a:spLocks noGrp="1"/>
          </p:cNvSpPr>
          <p:nvPr>
            <p:ph idx="1"/>
          </p:nvPr>
        </p:nvSpPr>
        <p:spPr>
          <a:xfrm>
            <a:off x="6195372" y="726538"/>
            <a:ext cx="4977905" cy="5017076"/>
          </a:xfrm>
        </p:spPr>
        <p:txBody>
          <a:bodyPr anchor="ctr">
            <a:normAutofit/>
          </a:bodyPr>
          <a:lstStyle/>
          <a:p>
            <a:pPr>
              <a:buFont typeface="Wingdings" panose="05000000000000000000" pitchFamily="2" charset="2"/>
              <a:buChar char="Ø"/>
            </a:pPr>
            <a:r>
              <a:rPr lang="en-US" sz="1700">
                <a:solidFill>
                  <a:srgbClr val="FFFFFF"/>
                </a:solidFill>
              </a:rPr>
              <a:t>Our project's findings can also be extended to other areas of the healthcare industry and beyond. </a:t>
            </a:r>
          </a:p>
          <a:p>
            <a:pPr>
              <a:buFont typeface="Wingdings" panose="05000000000000000000" pitchFamily="2" charset="2"/>
              <a:buChar char="Ø"/>
            </a:pPr>
            <a:r>
              <a:rPr lang="en-US" sz="1700">
                <a:solidFill>
                  <a:srgbClr val="FFFFFF"/>
                </a:solidFill>
              </a:rPr>
              <a:t>By identifying and removing fraudulent providers, we can ensure that legitimate healthcare professionals give high-quality care to consumers.</a:t>
            </a:r>
          </a:p>
          <a:p>
            <a:pPr>
              <a:buFont typeface="Wingdings" panose="05000000000000000000" pitchFamily="2" charset="2"/>
              <a:buChar char="Ø"/>
            </a:pPr>
            <a:r>
              <a:rPr lang="en-US" sz="1700">
                <a:solidFill>
                  <a:srgbClr val="FFFFFF"/>
                </a:solidFill>
              </a:rPr>
              <a:t>Our analytical models and algorithms, for example, can be used to detect patterns of fraudulent behavior in other healthcare programs, such as Medicaid or private insurance. </a:t>
            </a:r>
          </a:p>
          <a:p>
            <a:pPr>
              <a:buFont typeface="Wingdings" panose="05000000000000000000" pitchFamily="2" charset="2"/>
              <a:buChar char="Ø"/>
            </a:pPr>
            <a:r>
              <a:rPr lang="en-US" sz="1700">
                <a:solidFill>
                  <a:srgbClr val="FFFFFF"/>
                </a:solidFill>
              </a:rPr>
              <a:t>Furthermore, the approaches and procedures we created are applicable to other companies which rely on large data evaluation, such as banking, e-commerce, etc.</a:t>
            </a:r>
            <a:endParaRPr lang="en-IN" sz="1700">
              <a:solidFill>
                <a:srgbClr val="FFFFFF"/>
              </a:solidFill>
            </a:endParaRPr>
          </a:p>
        </p:txBody>
      </p:sp>
    </p:spTree>
    <p:extLst>
      <p:ext uri="{BB962C8B-B14F-4D97-AF65-F5344CB8AC3E}">
        <p14:creationId xmlns:p14="http://schemas.microsoft.com/office/powerpoint/2010/main" val="3831558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2D5331B-6E57-4C50-8FBB-431781288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787292E-7E79-D80B-ECB7-60ECBCA11A26}"/>
              </a:ext>
            </a:extLst>
          </p:cNvPr>
          <p:cNvSpPr>
            <a:spLocks noGrp="1"/>
          </p:cNvSpPr>
          <p:nvPr>
            <p:ph type="title"/>
          </p:nvPr>
        </p:nvSpPr>
        <p:spPr>
          <a:xfrm>
            <a:off x="6400800" y="461339"/>
            <a:ext cx="5332506" cy="1438713"/>
          </a:xfrm>
        </p:spPr>
        <p:txBody>
          <a:bodyPr>
            <a:normAutofit/>
          </a:bodyPr>
          <a:lstStyle/>
          <a:p>
            <a:r>
              <a:rPr lang="en-US" dirty="0">
                <a:solidFill>
                  <a:srgbClr val="FFFFFF"/>
                </a:solidFill>
              </a:rPr>
              <a:t>Methodologies &amp; Approach</a:t>
            </a:r>
            <a:endParaRPr lang="en-IN" dirty="0">
              <a:solidFill>
                <a:srgbClr val="FFFFFF"/>
              </a:solidFill>
            </a:endParaRPr>
          </a:p>
        </p:txBody>
      </p:sp>
      <p:pic>
        <p:nvPicPr>
          <p:cNvPr id="5" name="Picture 4" descr="Light bulb on yellow background with sketched light beams and cord">
            <a:extLst>
              <a:ext uri="{FF2B5EF4-FFF2-40B4-BE49-F238E27FC236}">
                <a16:creationId xmlns:a16="http://schemas.microsoft.com/office/drawing/2014/main" id="{67346B3B-5058-44E5-B677-E9E34E979D20}"/>
              </a:ext>
            </a:extLst>
          </p:cNvPr>
          <p:cNvPicPr>
            <a:picLocks noChangeAspect="1"/>
          </p:cNvPicPr>
          <p:nvPr/>
        </p:nvPicPr>
        <p:blipFill rotWithShape="1">
          <a:blip r:embed="rId2"/>
          <a:srcRect l="45289" r="1031"/>
          <a:stretch/>
        </p:blipFill>
        <p:spPr>
          <a:xfrm>
            <a:off x="-1" y="10"/>
            <a:ext cx="5985983" cy="6857990"/>
          </a:xfrm>
          <a:prstGeom prst="rect">
            <a:avLst/>
          </a:prstGeom>
        </p:spPr>
      </p:pic>
      <p:grpSp>
        <p:nvGrpSpPr>
          <p:cNvPr id="15" name="Group 14">
            <a:extLst>
              <a:ext uri="{FF2B5EF4-FFF2-40B4-BE49-F238E27FC236}">
                <a16:creationId xmlns:a16="http://schemas.microsoft.com/office/drawing/2014/main" id="{E4A40E9D-B0FA-4A78-B58C-87A64C4FD5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727783" y="5080"/>
            <a:ext cx="3464215" cy="4598234"/>
            <a:chOff x="8059620" y="41922"/>
            <a:chExt cx="3997615" cy="6816077"/>
          </a:xfrm>
        </p:grpSpPr>
        <p:pic>
          <p:nvPicPr>
            <p:cNvPr id="16" name="Picture 15">
              <a:extLst>
                <a:ext uri="{FF2B5EF4-FFF2-40B4-BE49-F238E27FC236}">
                  <a16:creationId xmlns:a16="http://schemas.microsoft.com/office/drawing/2014/main" id="{5CEBF341-3BD6-4B3B-9B47-1FCC74EB708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7" name="Picture 16">
              <a:extLst>
                <a:ext uri="{FF2B5EF4-FFF2-40B4-BE49-F238E27FC236}">
                  <a16:creationId xmlns:a16="http://schemas.microsoft.com/office/drawing/2014/main" id="{3078DAA6-6247-4C19-B6CD-81D79702EC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3" name="Content Placeholder 2">
            <a:extLst>
              <a:ext uri="{FF2B5EF4-FFF2-40B4-BE49-F238E27FC236}">
                <a16:creationId xmlns:a16="http://schemas.microsoft.com/office/drawing/2014/main" id="{7E793AB4-4656-366B-6A42-E7B9601C7D50}"/>
              </a:ext>
            </a:extLst>
          </p:cNvPr>
          <p:cNvSpPr>
            <a:spLocks noGrp="1"/>
          </p:cNvSpPr>
          <p:nvPr>
            <p:ph idx="1"/>
          </p:nvPr>
        </p:nvSpPr>
        <p:spPr>
          <a:xfrm>
            <a:off x="6206020" y="2356312"/>
            <a:ext cx="5526956" cy="3658302"/>
          </a:xfrm>
        </p:spPr>
        <p:txBody>
          <a:bodyPr>
            <a:noAutofit/>
          </a:bodyPr>
          <a:lstStyle/>
          <a:p>
            <a:pPr>
              <a:lnSpc>
                <a:spcPct val="100000"/>
              </a:lnSpc>
              <a:buFont typeface="Wingdings" panose="05000000000000000000" pitchFamily="2" charset="2"/>
              <a:buChar char="Ø"/>
            </a:pPr>
            <a:r>
              <a:rPr lang="en-US" sz="1500" dirty="0">
                <a:solidFill>
                  <a:srgbClr val="FFFFFF"/>
                </a:solidFill>
              </a:rPr>
              <a:t>The methodology involved the use of analytics and machine learning algorithms. </a:t>
            </a:r>
          </a:p>
          <a:p>
            <a:pPr>
              <a:lnSpc>
                <a:spcPct val="100000"/>
              </a:lnSpc>
              <a:buFont typeface="Wingdings" panose="05000000000000000000" pitchFamily="2" charset="2"/>
              <a:buChar char="Ø"/>
            </a:pPr>
            <a:r>
              <a:rPr lang="en-US" sz="1500" dirty="0">
                <a:solidFill>
                  <a:srgbClr val="FFFFFF"/>
                </a:solidFill>
              </a:rPr>
              <a:t>Our approach involved several steps, including </a:t>
            </a:r>
          </a:p>
          <a:p>
            <a:pPr>
              <a:lnSpc>
                <a:spcPct val="100000"/>
              </a:lnSpc>
              <a:buFont typeface="Wingdings" panose="05000000000000000000" pitchFamily="2" charset="2"/>
              <a:buChar char="Ø"/>
            </a:pPr>
            <a:r>
              <a:rPr lang="en-US" sz="1500" dirty="0">
                <a:solidFill>
                  <a:srgbClr val="FFFFFF"/>
                </a:solidFill>
              </a:rPr>
              <a:t>data collection, </a:t>
            </a:r>
          </a:p>
          <a:p>
            <a:pPr>
              <a:lnSpc>
                <a:spcPct val="100000"/>
              </a:lnSpc>
              <a:buFont typeface="Wingdings" panose="05000000000000000000" pitchFamily="2" charset="2"/>
              <a:buChar char="Ø"/>
            </a:pPr>
            <a:r>
              <a:rPr lang="en-US" sz="1500" dirty="0">
                <a:solidFill>
                  <a:srgbClr val="FFFFFF"/>
                </a:solidFill>
              </a:rPr>
              <a:t>data preprocessing, </a:t>
            </a:r>
          </a:p>
          <a:p>
            <a:pPr>
              <a:lnSpc>
                <a:spcPct val="100000"/>
              </a:lnSpc>
              <a:buFont typeface="Wingdings" panose="05000000000000000000" pitchFamily="2" charset="2"/>
              <a:buChar char="Ø"/>
            </a:pPr>
            <a:r>
              <a:rPr lang="en-US" sz="1500" dirty="0">
                <a:solidFill>
                  <a:srgbClr val="FFFFFF"/>
                </a:solidFill>
              </a:rPr>
              <a:t>feature engineering,</a:t>
            </a:r>
          </a:p>
          <a:p>
            <a:pPr>
              <a:lnSpc>
                <a:spcPct val="100000"/>
              </a:lnSpc>
              <a:buFont typeface="Wingdings" panose="05000000000000000000" pitchFamily="2" charset="2"/>
              <a:buChar char="Ø"/>
            </a:pPr>
            <a:r>
              <a:rPr lang="en-US" sz="1500" dirty="0">
                <a:solidFill>
                  <a:srgbClr val="FFFFFF"/>
                </a:solidFill>
              </a:rPr>
              <a:t>model training, </a:t>
            </a:r>
          </a:p>
          <a:p>
            <a:pPr>
              <a:lnSpc>
                <a:spcPct val="100000"/>
              </a:lnSpc>
              <a:buFont typeface="Wingdings" panose="05000000000000000000" pitchFamily="2" charset="2"/>
              <a:buChar char="Ø"/>
            </a:pPr>
            <a:r>
              <a:rPr lang="en-US" sz="1500" dirty="0">
                <a:solidFill>
                  <a:srgbClr val="FFFFFF"/>
                </a:solidFill>
              </a:rPr>
              <a:t>model evaluation. </a:t>
            </a:r>
          </a:p>
        </p:txBody>
      </p:sp>
    </p:spTree>
    <p:extLst>
      <p:ext uri="{BB962C8B-B14F-4D97-AF65-F5344CB8AC3E}">
        <p14:creationId xmlns:p14="http://schemas.microsoft.com/office/powerpoint/2010/main" val="1141409693"/>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759</TotalTime>
  <Words>1755</Words>
  <Application>Microsoft Macintosh PowerPoint</Application>
  <PresentationFormat>Widescreen</PresentationFormat>
  <Paragraphs>116</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Avenir Next LT Pro</vt:lpstr>
      <vt:lpstr>AvenirNext LT Pro Medium</vt:lpstr>
      <vt:lpstr>Sabon Next LT</vt:lpstr>
      <vt:lpstr>Söhne</vt:lpstr>
      <vt:lpstr>Wingdings</vt:lpstr>
      <vt:lpstr>DappledVTI</vt:lpstr>
      <vt:lpstr>Big Data Medicare Fraud Detection</vt:lpstr>
      <vt:lpstr>Introduction</vt:lpstr>
      <vt:lpstr>Overview</vt:lpstr>
      <vt:lpstr>Objectives</vt:lpstr>
      <vt:lpstr>Why Big Data is Important? </vt:lpstr>
      <vt:lpstr>Challenges faced from Big Data</vt:lpstr>
      <vt:lpstr>Insights</vt:lpstr>
      <vt:lpstr>Implications of Project results</vt:lpstr>
      <vt:lpstr>Methodologies &amp; Approach</vt:lpstr>
      <vt:lpstr>Data -&gt; Collection</vt:lpstr>
      <vt:lpstr>PowerPoint Presentation</vt:lpstr>
      <vt:lpstr>PowerPoint Presentation</vt:lpstr>
      <vt:lpstr>PowerPoint Presentation</vt:lpstr>
      <vt:lpstr>Schema of the Medicare dataset</vt:lpstr>
      <vt:lpstr>Data Preprocessing</vt:lpstr>
      <vt:lpstr>PowerPoint Presentation</vt:lpstr>
      <vt:lpstr>PowerPoint Presentation</vt:lpstr>
      <vt:lpstr>Final Schema </vt:lpstr>
      <vt:lpstr>S.M.O.T.E</vt:lpstr>
      <vt:lpstr>Exploratory Data Analysis (E  D  A)</vt:lpstr>
      <vt:lpstr>Top 10 drugs by cost</vt:lpstr>
      <vt:lpstr>Top 15 states and cities by payments</vt:lpstr>
      <vt:lpstr>Total drug cost vs total supply</vt:lpstr>
      <vt:lpstr>Prescribed drugs by total claims</vt:lpstr>
      <vt:lpstr>Drug cost by speciality</vt:lpstr>
      <vt:lpstr>Correlation heatmap</vt:lpstr>
      <vt:lpstr>ML Algorithms</vt:lpstr>
      <vt:lpstr>Naive Bayes</vt:lpstr>
      <vt:lpstr>Random Forest</vt:lpstr>
      <vt:lpstr>Decision Tree</vt:lpstr>
      <vt:lpstr>Linear SVC</vt:lpstr>
      <vt:lpstr>WHY</vt:lpstr>
      <vt:lpstr>PowerPoint Presentation</vt:lpstr>
      <vt:lpstr>Model Evaluation</vt:lpstr>
      <vt:lpstr>PowerPoint Presentation</vt:lpstr>
      <vt:lpstr>Results</vt:lpstr>
      <vt:lpstr>PowerPoint Presentation</vt:lpstr>
      <vt:lpstr>PowerPoint Presentation</vt:lpstr>
      <vt:lpstr>PowerPoint Presentation</vt:lpstr>
      <vt:lpstr>Limitations</vt:lpstr>
      <vt:lpstr>Summary</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Medicare Fraud Detection</dc:title>
  <dc:creator>Jaya vamsi dhar reddy</dc:creator>
  <cp:lastModifiedBy>Microsoft Office User</cp:lastModifiedBy>
  <cp:revision>10</cp:revision>
  <dcterms:created xsi:type="dcterms:W3CDTF">2023-05-11T05:00:09Z</dcterms:created>
  <dcterms:modified xsi:type="dcterms:W3CDTF">2023-05-11T17:46:17Z</dcterms:modified>
</cp:coreProperties>
</file>